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7"/>
  </p:notesMasterIdLst>
  <p:handoutMasterIdLst>
    <p:handoutMasterId r:id="rId58"/>
  </p:handoutMasterIdLst>
  <p:sldIdLst>
    <p:sldId id="256" r:id="rId2"/>
    <p:sldId id="543" r:id="rId3"/>
    <p:sldId id="544" r:id="rId4"/>
    <p:sldId id="507" r:id="rId5"/>
    <p:sldId id="352" r:id="rId6"/>
    <p:sldId id="353" r:id="rId7"/>
    <p:sldId id="354" r:id="rId8"/>
    <p:sldId id="359" r:id="rId9"/>
    <p:sldId id="355" r:id="rId10"/>
    <p:sldId id="360" r:id="rId11"/>
    <p:sldId id="351" r:id="rId12"/>
    <p:sldId id="361" r:id="rId13"/>
    <p:sldId id="540" r:id="rId14"/>
    <p:sldId id="541" r:id="rId15"/>
    <p:sldId id="363" r:id="rId16"/>
    <p:sldId id="362" r:id="rId17"/>
    <p:sldId id="364" r:id="rId18"/>
    <p:sldId id="526" r:id="rId19"/>
    <p:sldId id="524" r:id="rId20"/>
    <p:sldId id="525" r:id="rId21"/>
    <p:sldId id="542" r:id="rId22"/>
    <p:sldId id="528" r:id="rId23"/>
    <p:sldId id="529" r:id="rId24"/>
    <p:sldId id="527" r:id="rId25"/>
    <p:sldId id="530" r:id="rId26"/>
    <p:sldId id="535" r:id="rId27"/>
    <p:sldId id="492" r:id="rId28"/>
    <p:sldId id="493" r:id="rId29"/>
    <p:sldId id="494" r:id="rId30"/>
    <p:sldId id="496" r:id="rId31"/>
    <p:sldId id="495" r:id="rId32"/>
    <p:sldId id="511" r:id="rId33"/>
    <p:sldId id="497" r:id="rId34"/>
    <p:sldId id="518" r:id="rId35"/>
    <p:sldId id="531" r:id="rId36"/>
    <p:sldId id="532" r:id="rId37"/>
    <p:sldId id="537" r:id="rId38"/>
    <p:sldId id="498" r:id="rId39"/>
    <p:sldId id="499" r:id="rId40"/>
    <p:sldId id="500" r:id="rId41"/>
    <p:sldId id="512" r:id="rId42"/>
    <p:sldId id="501" r:id="rId43"/>
    <p:sldId id="533" r:id="rId44"/>
    <p:sldId id="534" r:id="rId45"/>
    <p:sldId id="536" r:id="rId46"/>
    <p:sldId id="502" r:id="rId47"/>
    <p:sldId id="503" r:id="rId48"/>
    <p:sldId id="504" r:id="rId49"/>
    <p:sldId id="513" r:id="rId50"/>
    <p:sldId id="508" r:id="rId51"/>
    <p:sldId id="539" r:id="rId52"/>
    <p:sldId id="509" r:id="rId53"/>
    <p:sldId id="538" r:id="rId54"/>
    <p:sldId id="510" r:id="rId55"/>
    <p:sldId id="514" r:id="rId56"/>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pitchFamily="-109" charset="0"/>
        <a:ea typeface="+mn-ea"/>
        <a:cs typeface="+mn-cs"/>
      </a:defRPr>
    </a:lvl1pPr>
    <a:lvl2pPr marL="457200" algn="l" rtl="0" fontAlgn="base">
      <a:spcBef>
        <a:spcPct val="0"/>
      </a:spcBef>
      <a:spcAft>
        <a:spcPct val="0"/>
      </a:spcAft>
      <a:defRPr kern="1200">
        <a:solidFill>
          <a:schemeClr val="tx1"/>
        </a:solidFill>
        <a:latin typeface="Arial" pitchFamily="-109" charset="0"/>
        <a:ea typeface="+mn-ea"/>
        <a:cs typeface="+mn-cs"/>
      </a:defRPr>
    </a:lvl2pPr>
    <a:lvl3pPr marL="914400" algn="l" rtl="0" fontAlgn="base">
      <a:spcBef>
        <a:spcPct val="0"/>
      </a:spcBef>
      <a:spcAft>
        <a:spcPct val="0"/>
      </a:spcAft>
      <a:defRPr kern="1200">
        <a:solidFill>
          <a:schemeClr val="tx1"/>
        </a:solidFill>
        <a:latin typeface="Arial" pitchFamily="-109" charset="0"/>
        <a:ea typeface="+mn-ea"/>
        <a:cs typeface="+mn-cs"/>
      </a:defRPr>
    </a:lvl3pPr>
    <a:lvl4pPr marL="1371600" algn="l" rtl="0" fontAlgn="base">
      <a:spcBef>
        <a:spcPct val="0"/>
      </a:spcBef>
      <a:spcAft>
        <a:spcPct val="0"/>
      </a:spcAft>
      <a:defRPr kern="1200">
        <a:solidFill>
          <a:schemeClr val="tx1"/>
        </a:solidFill>
        <a:latin typeface="Arial" pitchFamily="-109" charset="0"/>
        <a:ea typeface="+mn-ea"/>
        <a:cs typeface="+mn-cs"/>
      </a:defRPr>
    </a:lvl4pPr>
    <a:lvl5pPr marL="1828800" algn="l" rtl="0" fontAlgn="base">
      <a:spcBef>
        <a:spcPct val="0"/>
      </a:spcBef>
      <a:spcAft>
        <a:spcPct val="0"/>
      </a:spcAft>
      <a:defRPr kern="1200">
        <a:solidFill>
          <a:schemeClr val="tx1"/>
        </a:solidFill>
        <a:latin typeface="Arial" pitchFamily="-109" charset="0"/>
        <a:ea typeface="+mn-ea"/>
        <a:cs typeface="+mn-cs"/>
      </a:defRPr>
    </a:lvl5pPr>
    <a:lvl6pPr marL="2286000" algn="l" defTabSz="457200" rtl="0" eaLnBrk="1" latinLnBrk="0" hangingPunct="1">
      <a:defRPr kern="1200">
        <a:solidFill>
          <a:schemeClr val="tx1"/>
        </a:solidFill>
        <a:latin typeface="Arial" pitchFamily="-109" charset="0"/>
        <a:ea typeface="+mn-ea"/>
        <a:cs typeface="+mn-cs"/>
      </a:defRPr>
    </a:lvl6pPr>
    <a:lvl7pPr marL="2743200" algn="l" defTabSz="457200" rtl="0" eaLnBrk="1" latinLnBrk="0" hangingPunct="1">
      <a:defRPr kern="1200">
        <a:solidFill>
          <a:schemeClr val="tx1"/>
        </a:solidFill>
        <a:latin typeface="Arial" pitchFamily="-109" charset="0"/>
        <a:ea typeface="+mn-ea"/>
        <a:cs typeface="+mn-cs"/>
      </a:defRPr>
    </a:lvl7pPr>
    <a:lvl8pPr marL="3200400" algn="l" defTabSz="457200" rtl="0" eaLnBrk="1" latinLnBrk="0" hangingPunct="1">
      <a:defRPr kern="1200">
        <a:solidFill>
          <a:schemeClr val="tx1"/>
        </a:solidFill>
        <a:latin typeface="Arial" pitchFamily="-109" charset="0"/>
        <a:ea typeface="+mn-ea"/>
        <a:cs typeface="+mn-cs"/>
      </a:defRPr>
    </a:lvl8pPr>
    <a:lvl9pPr marL="3657600" algn="l" defTabSz="457200" rtl="0" eaLnBrk="1" latinLnBrk="0" hangingPunct="1">
      <a:defRPr kern="1200">
        <a:solidFill>
          <a:schemeClr val="tx1"/>
        </a:solidFill>
        <a:latin typeface="Arial" pitchFamily="-109"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8] [3] [2] [2] [5] [2] [11] [2] [5]"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31" autoAdjust="0"/>
    <p:restoredTop sz="92465" autoAdjust="0"/>
  </p:normalViewPr>
  <p:slideViewPr>
    <p:cSldViewPr>
      <p:cViewPr varScale="1">
        <p:scale>
          <a:sx n="114" d="100"/>
          <a:sy n="114" d="100"/>
        </p:scale>
        <p:origin x="520" y="168"/>
      </p:cViewPr>
      <p:guideLst>
        <p:guide orient="horz" pos="2160"/>
        <p:guide pos="2880"/>
      </p:guideLst>
    </p:cSldViewPr>
  </p:slideViewPr>
  <p:notesTextViewPr>
    <p:cViewPr>
      <p:scale>
        <a:sx n="90" d="100"/>
        <a:sy n="90" d="100"/>
      </p:scale>
      <p:origin x="0" y="0"/>
    </p:cViewPr>
  </p:notesTextViewPr>
  <p:sorterViewPr>
    <p:cViewPr>
      <p:scale>
        <a:sx n="66" d="100"/>
        <a:sy n="66" d="100"/>
      </p:scale>
      <p:origin x="0" y="25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a:defRPr sz="1200">
                <a:latin typeface="Arial" charset="0"/>
              </a:defRPr>
            </a:lvl1pPr>
          </a:lstStyle>
          <a:p>
            <a:pPr>
              <a:defRPr/>
            </a:pPr>
            <a:endParaRPr lang="en-US"/>
          </a:p>
        </p:txBody>
      </p:sp>
      <p:sp>
        <p:nvSpPr>
          <p:cNvPr id="61443" name="Rectangle 3"/>
          <p:cNvSpPr>
            <a:spLocks noGrp="1" noChangeArrowheads="1"/>
          </p:cNvSpPr>
          <p:nvPr>
            <p:ph type="dt" sz="quarter" idx="1"/>
          </p:nvPr>
        </p:nvSpPr>
        <p:spPr bwMode="auto">
          <a:xfrm>
            <a:off x="5179484" y="0"/>
            <a:ext cx="3962400" cy="342900"/>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algn="r">
              <a:defRPr sz="1200">
                <a:latin typeface="Arial" charset="0"/>
              </a:defRPr>
            </a:lvl1pPr>
          </a:lstStyle>
          <a:p>
            <a:pPr>
              <a:defRPr/>
            </a:pPr>
            <a:endParaRPr lang="en-US"/>
          </a:p>
        </p:txBody>
      </p:sp>
      <p:sp>
        <p:nvSpPr>
          <p:cNvPr id="61444" name="Rectangle 4"/>
          <p:cNvSpPr>
            <a:spLocks noGrp="1" noChangeArrowheads="1"/>
          </p:cNvSpPr>
          <p:nvPr>
            <p:ph type="ftr" sz="quarter" idx="2"/>
          </p:nvPr>
        </p:nvSpPr>
        <p:spPr bwMode="auto">
          <a:xfrm>
            <a:off x="0" y="6513910"/>
            <a:ext cx="3962400" cy="342900"/>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a:defRPr sz="1200">
                <a:latin typeface="Arial" charset="0"/>
              </a:defRPr>
            </a:lvl1pPr>
          </a:lstStyle>
          <a:p>
            <a:pPr>
              <a:defRPr/>
            </a:pPr>
            <a:endParaRPr lang="en-US"/>
          </a:p>
        </p:txBody>
      </p:sp>
      <p:sp>
        <p:nvSpPr>
          <p:cNvPr id="61445" name="Rectangle 5"/>
          <p:cNvSpPr>
            <a:spLocks noGrp="1" noChangeArrowheads="1"/>
          </p:cNvSpPr>
          <p:nvPr>
            <p:ph type="sldNum" sz="quarter" idx="3"/>
          </p:nvPr>
        </p:nvSpPr>
        <p:spPr bwMode="auto">
          <a:xfrm>
            <a:off x="5179484" y="6513910"/>
            <a:ext cx="3962400" cy="342900"/>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algn="r">
              <a:defRPr sz="1200">
                <a:latin typeface="Arial" charset="0"/>
              </a:defRPr>
            </a:lvl1pPr>
          </a:lstStyle>
          <a:p>
            <a:pPr>
              <a:defRPr/>
            </a:pPr>
            <a:fld id="{4D6144D4-DB38-A94A-B4D3-111C6070766F}" type="slidenum">
              <a:rPr lang="en-US"/>
              <a:pPr>
                <a:defRPr/>
              </a:pPr>
              <a:t>‹#›</a:t>
            </a:fld>
            <a:endParaRPr lang="en-US"/>
          </a:p>
        </p:txBody>
      </p:sp>
    </p:spTree>
    <p:extLst>
      <p:ext uri="{BB962C8B-B14F-4D97-AF65-F5344CB8AC3E}">
        <p14:creationId xmlns:p14="http://schemas.microsoft.com/office/powerpoint/2010/main" val="9266984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defRPr sz="1200">
                <a:latin typeface="Arial" charset="0"/>
              </a:defRPr>
            </a:lvl1pPr>
          </a:lstStyle>
          <a:p>
            <a:pPr>
              <a:defRPr/>
            </a:pPr>
            <a:endParaRPr lang="en-US"/>
          </a:p>
        </p:txBody>
      </p:sp>
      <p:sp>
        <p:nvSpPr>
          <p:cNvPr id="38915" name="Rectangle 3"/>
          <p:cNvSpPr>
            <a:spLocks noGrp="1" noChangeArrowheads="1"/>
          </p:cNvSpPr>
          <p:nvPr>
            <p:ph type="dt" idx="1"/>
          </p:nvPr>
        </p:nvSpPr>
        <p:spPr bwMode="auto">
          <a:xfrm>
            <a:off x="5179484" y="0"/>
            <a:ext cx="3962400" cy="3429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r">
              <a:defRPr sz="1200">
                <a:latin typeface="Arial"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p:spPr>
      </p:sp>
      <p:sp>
        <p:nvSpPr>
          <p:cNvPr id="38917"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918" name="Rectangle 6"/>
          <p:cNvSpPr>
            <a:spLocks noGrp="1" noChangeArrowheads="1"/>
          </p:cNvSpPr>
          <p:nvPr>
            <p:ph type="ftr" sz="quarter" idx="4"/>
          </p:nvPr>
        </p:nvSpPr>
        <p:spPr bwMode="auto">
          <a:xfrm>
            <a:off x="0" y="6513910"/>
            <a:ext cx="3962400" cy="342900"/>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defRPr sz="1200">
                <a:latin typeface="Arial" charset="0"/>
              </a:defRPr>
            </a:lvl1pPr>
          </a:lstStyle>
          <a:p>
            <a:pPr>
              <a:defRPr/>
            </a:pPr>
            <a:endParaRPr lang="en-US"/>
          </a:p>
        </p:txBody>
      </p:sp>
      <p:sp>
        <p:nvSpPr>
          <p:cNvPr id="38919" name="Rectangle 7"/>
          <p:cNvSpPr>
            <a:spLocks noGrp="1" noChangeArrowheads="1"/>
          </p:cNvSpPr>
          <p:nvPr>
            <p:ph type="sldNum" sz="quarter" idx="5"/>
          </p:nvPr>
        </p:nvSpPr>
        <p:spPr bwMode="auto">
          <a:xfrm>
            <a:off x="5179484" y="6513910"/>
            <a:ext cx="3962400" cy="342900"/>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lgn="r">
              <a:defRPr sz="1200">
                <a:latin typeface="Arial" charset="0"/>
              </a:defRPr>
            </a:lvl1pPr>
          </a:lstStyle>
          <a:p>
            <a:pPr>
              <a:defRPr/>
            </a:pPr>
            <a:fld id="{D5223F8D-2618-1D4F-991D-3D85D6F73DE8}" type="slidenum">
              <a:rPr lang="en-US"/>
              <a:pPr>
                <a:defRPr/>
              </a:pPr>
              <a:t>‹#›</a:t>
            </a:fld>
            <a:endParaRPr lang="en-US"/>
          </a:p>
        </p:txBody>
      </p:sp>
    </p:spTree>
    <p:extLst>
      <p:ext uri="{BB962C8B-B14F-4D97-AF65-F5344CB8AC3E}">
        <p14:creationId xmlns:p14="http://schemas.microsoft.com/office/powerpoint/2010/main" val="341253308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www.piie.com</a:t>
            </a:r>
            <a:r>
              <a:rPr lang="en-US" dirty="0"/>
              <a:t>/blogs/trade-and-investment-policy-watch/why-</a:t>
            </a:r>
            <a:r>
              <a:rPr lang="en-US" dirty="0" err="1"/>
              <a:t>biden</a:t>
            </a:r>
            <a:r>
              <a:rPr lang="en-US" dirty="0"/>
              <a:t>-will-try-enforce-trumps-phase-one-trade-deal-china</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a:t>
            </a:fld>
            <a:endParaRPr lang="en-US"/>
          </a:p>
        </p:txBody>
      </p:sp>
    </p:spTree>
    <p:extLst>
      <p:ext uri="{BB962C8B-B14F-4D97-AF65-F5344CB8AC3E}">
        <p14:creationId xmlns:p14="http://schemas.microsoft.com/office/powerpoint/2010/main" val="377988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14</a:t>
            </a:fld>
            <a:endParaRPr lang="en-US"/>
          </a:p>
        </p:txBody>
      </p:sp>
    </p:spTree>
    <p:extLst>
      <p:ext uri="{BB962C8B-B14F-4D97-AF65-F5344CB8AC3E}">
        <p14:creationId xmlns:p14="http://schemas.microsoft.com/office/powerpoint/2010/main" val="463458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15</a:t>
            </a:fld>
            <a:endParaRPr lang="en-US"/>
          </a:p>
        </p:txBody>
      </p:sp>
    </p:spTree>
    <p:extLst>
      <p:ext uri="{BB962C8B-B14F-4D97-AF65-F5344CB8AC3E}">
        <p14:creationId xmlns:p14="http://schemas.microsoft.com/office/powerpoint/2010/main" val="3351981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16</a:t>
            </a:fld>
            <a:endParaRPr lang="en-US"/>
          </a:p>
        </p:txBody>
      </p:sp>
    </p:spTree>
    <p:extLst>
      <p:ext uri="{BB962C8B-B14F-4D97-AF65-F5344CB8AC3E}">
        <p14:creationId xmlns:p14="http://schemas.microsoft.com/office/powerpoint/2010/main" val="2928847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17</a:t>
            </a:fld>
            <a:endParaRPr lang="en-US"/>
          </a:p>
        </p:txBody>
      </p:sp>
    </p:spTree>
    <p:extLst>
      <p:ext uri="{BB962C8B-B14F-4D97-AF65-F5344CB8AC3E}">
        <p14:creationId xmlns:p14="http://schemas.microsoft.com/office/powerpoint/2010/main" val="1025633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18</a:t>
            </a:fld>
            <a:endParaRPr lang="en-US"/>
          </a:p>
        </p:txBody>
      </p:sp>
    </p:spTree>
    <p:extLst>
      <p:ext uri="{BB962C8B-B14F-4D97-AF65-F5344CB8AC3E}">
        <p14:creationId xmlns:p14="http://schemas.microsoft.com/office/powerpoint/2010/main" val="4182939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european_communities_e.htm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19</a:t>
            </a:fld>
            <a:endParaRPr lang="en-US"/>
          </a:p>
        </p:txBody>
      </p:sp>
    </p:spTree>
    <p:extLst>
      <p:ext uri="{BB962C8B-B14F-4D97-AF65-F5344CB8AC3E}">
        <p14:creationId xmlns:p14="http://schemas.microsoft.com/office/powerpoint/2010/main" val="3134353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tratop_e</a:t>
            </a:r>
            <a:r>
              <a:rPr lang="en-US" dirty="0"/>
              <a:t>/</a:t>
            </a:r>
            <a:r>
              <a:rPr lang="en-US" dirty="0" err="1"/>
              <a:t>dispu_e</a:t>
            </a:r>
            <a:r>
              <a:rPr lang="en-US" dirty="0"/>
              <a:t>/</a:t>
            </a:r>
            <a:r>
              <a:rPr lang="en-US" dirty="0" err="1"/>
              <a:t>dispu_maps_iframe_e.htm?country_selected</a:t>
            </a:r>
            <a:r>
              <a:rPr lang="en-US" dirty="0"/>
              <a:t>=</a:t>
            </a:r>
            <a:r>
              <a:rPr lang="en-US" dirty="0" err="1"/>
              <a:t>EEC&amp;sense</a:t>
            </a:r>
            <a:r>
              <a:rPr lang="en-US" dirty="0"/>
              <a:t>=e</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20</a:t>
            </a:fld>
            <a:endParaRPr lang="en-US"/>
          </a:p>
        </p:txBody>
      </p:sp>
    </p:spTree>
    <p:extLst>
      <p:ext uri="{BB962C8B-B14F-4D97-AF65-F5344CB8AC3E}">
        <p14:creationId xmlns:p14="http://schemas.microsoft.com/office/powerpoint/2010/main" val="1131575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european_communities_e.htm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22</a:t>
            </a:fld>
            <a:endParaRPr lang="en-US"/>
          </a:p>
        </p:txBody>
      </p:sp>
    </p:spTree>
    <p:extLst>
      <p:ext uri="{BB962C8B-B14F-4D97-AF65-F5344CB8AC3E}">
        <p14:creationId xmlns:p14="http://schemas.microsoft.com/office/powerpoint/2010/main" val="2050065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tratop_e</a:t>
            </a:r>
            <a:r>
              <a:rPr lang="en-US" dirty="0"/>
              <a:t>/</a:t>
            </a:r>
            <a:r>
              <a:rPr lang="en-US" dirty="0" err="1"/>
              <a:t>dispu_e</a:t>
            </a:r>
            <a:r>
              <a:rPr lang="en-US" dirty="0"/>
              <a:t>/</a:t>
            </a:r>
            <a:r>
              <a:rPr lang="en-US" dirty="0" err="1"/>
              <a:t>dispu_maps_iframe_e.htm?country_selected</a:t>
            </a:r>
            <a:r>
              <a:rPr lang="en-US" dirty="0"/>
              <a:t>=</a:t>
            </a:r>
            <a:r>
              <a:rPr lang="en-US" dirty="0" err="1"/>
              <a:t>EEC&amp;sense</a:t>
            </a:r>
            <a:r>
              <a:rPr lang="en-US" dirty="0"/>
              <a:t>=e</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23</a:t>
            </a:fld>
            <a:endParaRPr lang="en-US"/>
          </a:p>
        </p:txBody>
      </p:sp>
    </p:spTree>
    <p:extLst>
      <p:ext uri="{BB962C8B-B14F-4D97-AF65-F5344CB8AC3E}">
        <p14:creationId xmlns:p14="http://schemas.microsoft.com/office/powerpoint/2010/main" val="1354331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24</a:t>
            </a:fld>
            <a:endParaRPr lang="en-US"/>
          </a:p>
        </p:txBody>
      </p:sp>
    </p:spTree>
    <p:extLst>
      <p:ext uri="{BB962C8B-B14F-4D97-AF65-F5344CB8AC3E}">
        <p14:creationId xmlns:p14="http://schemas.microsoft.com/office/powerpoint/2010/main" val="121007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6</a:t>
            </a:fld>
            <a:endParaRPr lang="en-US"/>
          </a:p>
        </p:txBody>
      </p:sp>
    </p:spTree>
    <p:extLst>
      <p:ext uri="{BB962C8B-B14F-4D97-AF65-F5344CB8AC3E}">
        <p14:creationId xmlns:p14="http://schemas.microsoft.com/office/powerpoint/2010/main" val="2166754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25</a:t>
            </a:fld>
            <a:endParaRPr lang="en-US"/>
          </a:p>
        </p:txBody>
      </p:sp>
    </p:spTree>
    <p:extLst>
      <p:ext uri="{BB962C8B-B14F-4D97-AF65-F5344CB8AC3E}">
        <p14:creationId xmlns:p14="http://schemas.microsoft.com/office/powerpoint/2010/main" val="4232900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26</a:t>
            </a:fld>
            <a:endParaRPr lang="en-US"/>
          </a:p>
        </p:txBody>
      </p:sp>
    </p:spTree>
    <p:extLst>
      <p:ext uri="{BB962C8B-B14F-4D97-AF65-F5344CB8AC3E}">
        <p14:creationId xmlns:p14="http://schemas.microsoft.com/office/powerpoint/2010/main" val="1372061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japan_e.htm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35</a:t>
            </a:fld>
            <a:endParaRPr lang="en-US"/>
          </a:p>
        </p:txBody>
      </p:sp>
    </p:spTree>
    <p:extLst>
      <p:ext uri="{BB962C8B-B14F-4D97-AF65-F5344CB8AC3E}">
        <p14:creationId xmlns:p14="http://schemas.microsoft.com/office/powerpoint/2010/main" val="3049685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36</a:t>
            </a:fld>
            <a:endParaRPr lang="en-US"/>
          </a:p>
        </p:txBody>
      </p:sp>
    </p:spTree>
    <p:extLst>
      <p:ext uri="{BB962C8B-B14F-4D97-AF65-F5344CB8AC3E}">
        <p14:creationId xmlns:p14="http://schemas.microsoft.com/office/powerpoint/2010/main" val="2846680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37</a:t>
            </a:fld>
            <a:endParaRPr lang="en-US"/>
          </a:p>
        </p:txBody>
      </p:sp>
    </p:spTree>
    <p:extLst>
      <p:ext uri="{BB962C8B-B14F-4D97-AF65-F5344CB8AC3E}">
        <p14:creationId xmlns:p14="http://schemas.microsoft.com/office/powerpoint/2010/main" val="3417726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china_e.htm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43</a:t>
            </a:fld>
            <a:endParaRPr lang="en-US"/>
          </a:p>
        </p:txBody>
      </p:sp>
    </p:spTree>
    <p:extLst>
      <p:ext uri="{BB962C8B-B14F-4D97-AF65-F5344CB8AC3E}">
        <p14:creationId xmlns:p14="http://schemas.microsoft.com/office/powerpoint/2010/main" val="2829351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tratop_e</a:t>
            </a:r>
            <a:r>
              <a:rPr lang="en-US" dirty="0"/>
              <a:t>/</a:t>
            </a:r>
            <a:r>
              <a:rPr lang="en-US" dirty="0" err="1"/>
              <a:t>dispu_e</a:t>
            </a:r>
            <a:r>
              <a:rPr lang="en-US" dirty="0"/>
              <a:t>/</a:t>
            </a:r>
            <a:r>
              <a:rPr lang="en-US" dirty="0" err="1"/>
              <a:t>dispu_maps_iframe_e.htm?country_selected</a:t>
            </a:r>
            <a:r>
              <a:rPr lang="en-US" dirty="0"/>
              <a:t>=</a:t>
            </a:r>
            <a:r>
              <a:rPr lang="en-US" dirty="0" err="1"/>
              <a:t>CHN&amp;sense</a:t>
            </a:r>
            <a:r>
              <a:rPr lang="en-US" dirty="0"/>
              <a:t>=e</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44</a:t>
            </a:fld>
            <a:endParaRPr lang="en-US"/>
          </a:p>
        </p:txBody>
      </p:sp>
    </p:spTree>
    <p:extLst>
      <p:ext uri="{BB962C8B-B14F-4D97-AF65-F5344CB8AC3E}">
        <p14:creationId xmlns:p14="http://schemas.microsoft.com/office/powerpoint/2010/main" val="295394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45</a:t>
            </a:fld>
            <a:endParaRPr lang="en-US"/>
          </a:p>
        </p:txBody>
      </p:sp>
    </p:spTree>
    <p:extLst>
      <p:ext uri="{BB962C8B-B14F-4D97-AF65-F5344CB8AC3E}">
        <p14:creationId xmlns:p14="http://schemas.microsoft.com/office/powerpoint/2010/main" val="4191076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50</a:t>
            </a:fld>
            <a:endParaRPr lang="en-US"/>
          </a:p>
        </p:txBody>
      </p:sp>
    </p:spTree>
    <p:extLst>
      <p:ext uri="{BB962C8B-B14F-4D97-AF65-F5344CB8AC3E}">
        <p14:creationId xmlns:p14="http://schemas.microsoft.com/office/powerpoint/2010/main" val="2711643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55</a:t>
            </a:fld>
            <a:endParaRPr lang="en-US"/>
          </a:p>
        </p:txBody>
      </p:sp>
    </p:spTree>
    <p:extLst>
      <p:ext uri="{BB962C8B-B14F-4D97-AF65-F5344CB8AC3E}">
        <p14:creationId xmlns:p14="http://schemas.microsoft.com/office/powerpoint/2010/main" val="744956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7</a:t>
            </a:fld>
            <a:endParaRPr lang="en-US"/>
          </a:p>
        </p:txBody>
      </p:sp>
    </p:spTree>
    <p:extLst>
      <p:ext uri="{BB962C8B-B14F-4D97-AF65-F5344CB8AC3E}">
        <p14:creationId xmlns:p14="http://schemas.microsoft.com/office/powerpoint/2010/main" val="1187775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8</a:t>
            </a:fld>
            <a:endParaRPr lang="en-US"/>
          </a:p>
        </p:txBody>
      </p:sp>
    </p:spTree>
    <p:extLst>
      <p:ext uri="{BB962C8B-B14F-4D97-AF65-F5344CB8AC3E}">
        <p14:creationId xmlns:p14="http://schemas.microsoft.com/office/powerpoint/2010/main" val="3409926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9</a:t>
            </a:fld>
            <a:endParaRPr lang="en-US"/>
          </a:p>
        </p:txBody>
      </p:sp>
    </p:spTree>
    <p:extLst>
      <p:ext uri="{BB962C8B-B14F-4D97-AF65-F5344CB8AC3E}">
        <p14:creationId xmlns:p14="http://schemas.microsoft.com/office/powerpoint/2010/main" val="753489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10</a:t>
            </a:fld>
            <a:endParaRPr lang="en-US"/>
          </a:p>
        </p:txBody>
      </p:sp>
    </p:spTree>
    <p:extLst>
      <p:ext uri="{BB962C8B-B14F-4D97-AF65-F5344CB8AC3E}">
        <p14:creationId xmlns:p14="http://schemas.microsoft.com/office/powerpoint/2010/main" val="471231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www.polgeonow.com</a:t>
            </a:r>
            <a:r>
              <a:rPr lang="en-US" dirty="0"/>
              <a:t>/2016/06/map-which-countries-are-in-the-</a:t>
            </a:r>
            <a:r>
              <a:rPr lang="en-US" dirty="0" err="1"/>
              <a:t>eu.html</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11</a:t>
            </a:fld>
            <a:endParaRPr lang="en-US"/>
          </a:p>
        </p:txBody>
      </p:sp>
    </p:spTree>
    <p:extLst>
      <p:ext uri="{BB962C8B-B14F-4D97-AF65-F5344CB8AC3E}">
        <p14:creationId xmlns:p14="http://schemas.microsoft.com/office/powerpoint/2010/main" val="2442182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12</a:t>
            </a:fld>
            <a:endParaRPr lang="en-US"/>
          </a:p>
        </p:txBody>
      </p:sp>
    </p:spTree>
    <p:extLst>
      <p:ext uri="{BB962C8B-B14F-4D97-AF65-F5344CB8AC3E}">
        <p14:creationId xmlns:p14="http://schemas.microsoft.com/office/powerpoint/2010/main" val="3961906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13</a:t>
            </a:fld>
            <a:endParaRPr lang="en-US"/>
          </a:p>
        </p:txBody>
      </p:sp>
    </p:spTree>
    <p:extLst>
      <p:ext uri="{BB962C8B-B14F-4D97-AF65-F5344CB8AC3E}">
        <p14:creationId xmlns:p14="http://schemas.microsoft.com/office/powerpoint/2010/main" val="11231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52603A1A-E773-3841-ADFC-BBF99E444C0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D5C1E7D6-0FCC-384A-B3CB-7FD4D256463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3B22A549-A8EC-5E41-AE09-B359ABBC74A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5DB9FEF9-6A94-4C4E-82BC-84DF130E0B4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659DFB22-C7E9-9E4B-8431-4E4E88AD005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8A44C07A-C2E5-4246-89C7-DDE8BF5A882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7" name="Rectangle 6"/>
          <p:cNvSpPr>
            <a:spLocks noGrp="1" noChangeArrowheads="1"/>
          </p:cNvSpPr>
          <p:nvPr>
            <p:ph type="sldNum" sz="quarter" idx="12"/>
          </p:nvPr>
        </p:nvSpPr>
        <p:spPr>
          <a:ln/>
        </p:spPr>
        <p:txBody>
          <a:bodyPr/>
          <a:lstStyle>
            <a:lvl1pPr>
              <a:defRPr/>
            </a:lvl1pPr>
          </a:lstStyle>
          <a:p>
            <a:pPr>
              <a:defRPr/>
            </a:pPr>
            <a:fld id="{20F3AC2E-915D-0649-8D8C-D175FF52D6A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9" name="Rectangle 6"/>
          <p:cNvSpPr>
            <a:spLocks noGrp="1" noChangeArrowheads="1"/>
          </p:cNvSpPr>
          <p:nvPr>
            <p:ph type="sldNum" sz="quarter" idx="12"/>
          </p:nvPr>
        </p:nvSpPr>
        <p:spPr>
          <a:ln/>
        </p:spPr>
        <p:txBody>
          <a:bodyPr/>
          <a:lstStyle>
            <a:lvl1pPr>
              <a:defRPr/>
            </a:lvl1pPr>
          </a:lstStyle>
          <a:p>
            <a:pPr>
              <a:defRPr/>
            </a:pPr>
            <a:fld id="{E3C9F8A2-9406-AB4D-8F2E-4C2286D012C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5" name="Rectangle 6"/>
          <p:cNvSpPr>
            <a:spLocks noGrp="1" noChangeArrowheads="1"/>
          </p:cNvSpPr>
          <p:nvPr>
            <p:ph type="sldNum" sz="quarter" idx="12"/>
          </p:nvPr>
        </p:nvSpPr>
        <p:spPr>
          <a:ln/>
        </p:spPr>
        <p:txBody>
          <a:bodyPr/>
          <a:lstStyle>
            <a:lvl1pPr>
              <a:defRPr/>
            </a:lvl1pPr>
          </a:lstStyle>
          <a:p>
            <a:pPr>
              <a:defRPr/>
            </a:pPr>
            <a:fld id="{1AC5BEF1-0CF0-D64B-8500-E8C28A928FC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4" name="Rectangle 6"/>
          <p:cNvSpPr>
            <a:spLocks noGrp="1" noChangeArrowheads="1"/>
          </p:cNvSpPr>
          <p:nvPr>
            <p:ph type="sldNum" sz="quarter" idx="12"/>
          </p:nvPr>
        </p:nvSpPr>
        <p:spPr>
          <a:ln/>
        </p:spPr>
        <p:txBody>
          <a:bodyPr/>
          <a:lstStyle>
            <a:lvl1pPr>
              <a:defRPr/>
            </a:lvl1pPr>
          </a:lstStyle>
          <a:p>
            <a:pPr>
              <a:defRPr/>
            </a:pPr>
            <a:fld id="{A81FF836-5028-4F40-B892-777B2D02356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7" name="Rectangle 6"/>
          <p:cNvSpPr>
            <a:spLocks noGrp="1" noChangeArrowheads="1"/>
          </p:cNvSpPr>
          <p:nvPr>
            <p:ph type="sldNum" sz="quarter" idx="12"/>
          </p:nvPr>
        </p:nvSpPr>
        <p:spPr>
          <a:ln/>
        </p:spPr>
        <p:txBody>
          <a:bodyPr/>
          <a:lstStyle>
            <a:lvl1pPr>
              <a:defRPr/>
            </a:lvl1pPr>
          </a:lstStyle>
          <a:p>
            <a:pPr>
              <a:defRPr/>
            </a:pPr>
            <a:fld id="{2AA5C378-E859-C447-B1DC-01D44789580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7" name="Rectangle 6"/>
          <p:cNvSpPr>
            <a:spLocks noGrp="1" noChangeArrowheads="1"/>
          </p:cNvSpPr>
          <p:nvPr>
            <p:ph type="sldNum" sz="quarter" idx="12"/>
          </p:nvPr>
        </p:nvSpPr>
        <p:spPr>
          <a:ln/>
        </p:spPr>
        <p:txBody>
          <a:bodyPr/>
          <a:lstStyle>
            <a:lvl1pPr>
              <a:defRPr/>
            </a:lvl1pPr>
          </a:lstStyle>
          <a:p>
            <a:pPr>
              <a:defRPr/>
            </a:pPr>
            <a:fld id="{DB5EF9EC-3A0F-274E-9559-CA32AB3C470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r>
              <a:rPr lang="en-US"/>
              <a:t>Class 10:  Policies and Institutions: National, Other</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7587ACD-9E44-A142-A97F-0C26FC1357E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2971800"/>
            <a:ext cx="7772400" cy="1470025"/>
          </a:xfrm>
        </p:spPr>
        <p:txBody>
          <a:bodyPr/>
          <a:lstStyle/>
          <a:p>
            <a:pPr eaLnBrk="1" hangingPunct="1"/>
            <a:r>
              <a:rPr lang="en-US" sz="3200" dirty="0">
                <a:ea typeface="ＭＳ Ｐゴシック" pitchFamily="-109" charset="-128"/>
                <a:cs typeface="ＭＳ Ｐゴシック" pitchFamily="-109" charset="-128"/>
              </a:rPr>
              <a:t>Class 10</a:t>
            </a:r>
            <a:br>
              <a:rPr lang="en-US" sz="1600" dirty="0">
                <a:ea typeface="ＭＳ Ｐゴシック" pitchFamily="-109" charset="-128"/>
                <a:cs typeface="ＭＳ Ｐゴシック" pitchFamily="-109" charset="-128"/>
              </a:rPr>
            </a:br>
            <a:br>
              <a:rPr lang="en-US" sz="1600" dirty="0">
                <a:ea typeface="ＭＳ Ｐゴシック" pitchFamily="-109" charset="-128"/>
                <a:cs typeface="ＭＳ Ｐゴシック" pitchFamily="-109" charset="-128"/>
              </a:rPr>
            </a:br>
            <a:r>
              <a:rPr lang="en-US" b="1" dirty="0"/>
              <a:t>Policies and Institutions: National, Other</a:t>
            </a:r>
            <a:br>
              <a:rPr lang="en-US" sz="1600" dirty="0">
                <a:ea typeface="ＭＳ Ｐゴシック" pitchFamily="-109" charset="-128"/>
                <a:cs typeface="ＭＳ Ｐゴシック" pitchFamily="-109" charset="-128"/>
              </a:rPr>
            </a:br>
            <a:br>
              <a:rPr lang="en-US" sz="16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by</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Alan V. Deardorff</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University of Michigan</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2021</a:t>
            </a:r>
          </a:p>
        </p:txBody>
      </p:sp>
      <p:sp>
        <p:nvSpPr>
          <p:cNvPr id="16387" name="Rectangle 3"/>
          <p:cNvSpPr>
            <a:spLocks noGrp="1" noChangeArrowheads="1"/>
          </p:cNvSpPr>
          <p:nvPr>
            <p:ph type="subTitle" idx="1"/>
          </p:nvPr>
        </p:nvSpPr>
        <p:spPr>
          <a:xfrm>
            <a:off x="1447800" y="609600"/>
            <a:ext cx="6400800" cy="1066800"/>
          </a:xfrm>
        </p:spPr>
        <p:txBody>
          <a:bodyPr/>
          <a:lstStyle/>
          <a:p>
            <a:pPr eaLnBrk="1" hangingPunct="1"/>
            <a:r>
              <a:rPr lang="en-US" sz="5400" dirty="0">
                <a:ea typeface="ＭＳ Ｐゴシック" pitchFamily="-109" charset="-128"/>
                <a:cs typeface="ＭＳ Ｐゴシック" pitchFamily="-109" charset="-128"/>
              </a:rPr>
              <a:t>PubPol/Econ 541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The EU today</a:t>
            </a:r>
          </a:p>
          <a:p>
            <a:pPr lvl="1"/>
            <a:r>
              <a:rPr lang="en-US" sz="2000" dirty="0"/>
              <a:t>27 Countries </a:t>
            </a:r>
          </a:p>
          <a:p>
            <a:pPr lvl="1"/>
            <a:r>
              <a:rPr lang="en-US" sz="2000" dirty="0"/>
              <a:t>Note who is </a:t>
            </a:r>
            <a:r>
              <a:rPr lang="en-US" sz="2000" u="sng" dirty="0"/>
              <a:t>not</a:t>
            </a:r>
            <a:r>
              <a:rPr lang="en-US" sz="2000" dirty="0"/>
              <a:t> in</a:t>
            </a:r>
          </a:p>
          <a:p>
            <a:pPr lvl="2"/>
            <a:r>
              <a:rPr lang="en-US" sz="1600" dirty="0"/>
              <a:t>UK (anymore)</a:t>
            </a:r>
          </a:p>
          <a:p>
            <a:pPr lvl="2"/>
            <a:r>
              <a:rPr lang="en-US" sz="1600" dirty="0"/>
              <a:t>Switzerland</a:t>
            </a:r>
          </a:p>
          <a:p>
            <a:pPr lvl="2"/>
            <a:r>
              <a:rPr lang="en-US" sz="1600" dirty="0"/>
              <a:t>Norway</a:t>
            </a:r>
          </a:p>
          <a:p>
            <a:pPr lvl="2"/>
            <a:r>
              <a:rPr lang="en-US" sz="1600" dirty="0"/>
              <a:t>Iceland</a:t>
            </a:r>
          </a:p>
          <a:p>
            <a:pPr lvl="2"/>
            <a:r>
              <a:rPr lang="en-US" sz="1600" dirty="0"/>
              <a:t>Official candidates:  Turkey and several parts of former Yugoslavia</a:t>
            </a:r>
          </a:p>
          <a:p>
            <a:pPr lvl="2"/>
            <a:r>
              <a:rPr lang="en-US" sz="1600" dirty="0"/>
              <a:t>Potential candidates:  Other parts of former Yugoslavia</a:t>
            </a:r>
          </a:p>
          <a:p>
            <a:pPr lvl="1"/>
            <a:endParaRPr lang="en-US" sz="24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10</a:t>
            </a:fld>
            <a:endParaRPr lang="en-US"/>
          </a:p>
        </p:txBody>
      </p:sp>
    </p:spTree>
    <p:extLst>
      <p:ext uri="{BB962C8B-B14F-4D97-AF65-F5344CB8AC3E}">
        <p14:creationId xmlns:p14="http://schemas.microsoft.com/office/powerpoint/2010/main" val="1892847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11</a:t>
            </a:fld>
            <a:endParaRPr lang="en-US"/>
          </a:p>
        </p:txBody>
      </p:sp>
      <p:pic>
        <p:nvPicPr>
          <p:cNvPr id="2" name="Picture 1">
            <a:extLst>
              <a:ext uri="{FF2B5EF4-FFF2-40B4-BE49-F238E27FC236}">
                <a16:creationId xmlns:a16="http://schemas.microsoft.com/office/drawing/2014/main" id="{DD6E5626-1310-B140-A62B-136F12A5BFD7}"/>
              </a:ext>
            </a:extLst>
          </p:cNvPr>
          <p:cNvPicPr>
            <a:picLocks noChangeAspect="1"/>
          </p:cNvPicPr>
          <p:nvPr/>
        </p:nvPicPr>
        <p:blipFill>
          <a:blip r:embed="rId3"/>
          <a:stretch>
            <a:fillRect/>
          </a:stretch>
        </p:blipFill>
        <p:spPr>
          <a:xfrm>
            <a:off x="1066800" y="399545"/>
            <a:ext cx="7010400" cy="5772655"/>
          </a:xfrm>
          <a:prstGeom prst="rect">
            <a:avLst/>
          </a:prstGeom>
        </p:spPr>
      </p:pic>
    </p:spTree>
    <p:extLst>
      <p:ext uri="{BB962C8B-B14F-4D97-AF65-F5344CB8AC3E}">
        <p14:creationId xmlns:p14="http://schemas.microsoft.com/office/powerpoint/2010/main" val="3928669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a:t>European Union</a:t>
            </a:r>
            <a:endParaRPr lang="en-US" dirty="0"/>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Two main institutions</a:t>
            </a:r>
          </a:p>
          <a:p>
            <a:pPr lvl="1"/>
            <a:r>
              <a:rPr lang="en-US" sz="2400" dirty="0"/>
              <a:t>European Council</a:t>
            </a:r>
          </a:p>
          <a:p>
            <a:pPr lvl="1"/>
            <a:r>
              <a:rPr lang="en-US" sz="2400" dirty="0"/>
              <a:t>European Commission</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12</a:t>
            </a:fld>
            <a:endParaRPr lang="en-US"/>
          </a:p>
        </p:txBody>
      </p:sp>
    </p:spTree>
    <p:extLst>
      <p:ext uri="{BB962C8B-B14F-4D97-AF65-F5344CB8AC3E}">
        <p14:creationId xmlns:p14="http://schemas.microsoft.com/office/powerpoint/2010/main" val="1042576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a:t>European Union</a:t>
            </a:r>
            <a:endParaRPr lang="en-US" dirty="0"/>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European Council</a:t>
            </a:r>
          </a:p>
          <a:p>
            <a:pPr lvl="1"/>
            <a:r>
              <a:rPr lang="en-US" sz="2400" dirty="0"/>
              <a:t>Heads of national governments, expressing their national interests</a:t>
            </a:r>
          </a:p>
          <a:p>
            <a:pPr lvl="1"/>
            <a:r>
              <a:rPr lang="en-US" sz="2400" dirty="0"/>
              <a:t>Presidency rotates among member states every six months</a:t>
            </a:r>
          </a:p>
          <a:p>
            <a:pPr lvl="2"/>
            <a:r>
              <a:rPr lang="en-US" sz="2200" dirty="0"/>
              <a:t>Not a person, but a country.  Currently </a:t>
            </a:r>
            <a:r>
              <a:rPr lang="en-US" dirty="0"/>
              <a:t>Slovenia</a:t>
            </a:r>
            <a:endParaRPr lang="en-US" sz="2200" dirty="0"/>
          </a:p>
          <a:p>
            <a:pPr lvl="1"/>
            <a:r>
              <a:rPr lang="en-US" sz="2400" dirty="0"/>
              <a:t>There is also a person with the title President of the European Council:  Charles Michel</a:t>
            </a:r>
            <a:endParaRPr lang="en-US" sz="2000" dirty="0"/>
          </a:p>
          <a:p>
            <a:pPr lvl="2"/>
            <a:r>
              <a:rPr lang="en-US" sz="2000" dirty="0"/>
              <a:t>Runs meetings</a:t>
            </a:r>
          </a:p>
          <a:p>
            <a:pPr lvl="2"/>
            <a:r>
              <a:rPr lang="en-US" sz="2000" dirty="0"/>
              <a:t>Represents EU externally</a:t>
            </a:r>
          </a:p>
          <a:p>
            <a:pPr lvl="1"/>
            <a:endParaRPr lang="en-US" sz="24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13</a:t>
            </a:fld>
            <a:endParaRPr lang="en-US"/>
          </a:p>
        </p:txBody>
      </p:sp>
      <p:pic>
        <p:nvPicPr>
          <p:cNvPr id="7" name="Picture 6">
            <a:extLst>
              <a:ext uri="{FF2B5EF4-FFF2-40B4-BE49-F238E27FC236}">
                <a16:creationId xmlns:a16="http://schemas.microsoft.com/office/drawing/2014/main" id="{0E0D1FEC-18C3-6D47-874B-DB595D47456B}"/>
              </a:ext>
            </a:extLst>
          </p:cNvPr>
          <p:cNvPicPr>
            <a:picLocks noChangeAspect="1"/>
          </p:cNvPicPr>
          <p:nvPr/>
        </p:nvPicPr>
        <p:blipFill>
          <a:blip r:embed="rId3"/>
          <a:stretch>
            <a:fillRect/>
          </a:stretch>
        </p:blipFill>
        <p:spPr>
          <a:xfrm>
            <a:off x="6248400" y="4267200"/>
            <a:ext cx="1993900" cy="1955800"/>
          </a:xfrm>
          <a:prstGeom prst="rect">
            <a:avLst/>
          </a:prstGeom>
        </p:spPr>
      </p:pic>
    </p:spTree>
    <p:extLst>
      <p:ext uri="{BB962C8B-B14F-4D97-AF65-F5344CB8AC3E}">
        <p14:creationId xmlns:p14="http://schemas.microsoft.com/office/powerpoint/2010/main" val="247433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a:t>European Union</a:t>
            </a:r>
            <a:endParaRPr lang="en-US" dirty="0"/>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European Commission</a:t>
            </a:r>
          </a:p>
          <a:p>
            <a:pPr lvl="1"/>
            <a:r>
              <a:rPr lang="en-US" sz="2400" dirty="0"/>
              <a:t>27 Commissioners, one from each member country</a:t>
            </a:r>
          </a:p>
          <a:p>
            <a:pPr lvl="1"/>
            <a:r>
              <a:rPr lang="en-US" sz="2400" dirty="0"/>
              <a:t>Represents the </a:t>
            </a:r>
            <a:r>
              <a:rPr lang="en-US" sz="2400" u="sng" dirty="0"/>
              <a:t>whole</a:t>
            </a:r>
            <a:r>
              <a:rPr lang="en-US" sz="2400" dirty="0"/>
              <a:t> of the EU, not the individual national interests</a:t>
            </a:r>
          </a:p>
          <a:p>
            <a:pPr lvl="1"/>
            <a:r>
              <a:rPr lang="en-US" sz="2400" dirty="0"/>
              <a:t>Drafts legislation and handles day-to-day running of EU</a:t>
            </a:r>
          </a:p>
          <a:p>
            <a:pPr lvl="1"/>
            <a:r>
              <a:rPr lang="en-US" sz="2400" dirty="0"/>
              <a:t>Current President is Ursula von der Leyen</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14</a:t>
            </a:fld>
            <a:endParaRPr lang="en-US"/>
          </a:p>
        </p:txBody>
      </p:sp>
      <p:pic>
        <p:nvPicPr>
          <p:cNvPr id="6" name="Picture 5">
            <a:extLst>
              <a:ext uri="{FF2B5EF4-FFF2-40B4-BE49-F238E27FC236}">
                <a16:creationId xmlns:a16="http://schemas.microsoft.com/office/drawing/2014/main" id="{0F5478F3-6A41-D347-882E-47D43BD45B26}"/>
              </a:ext>
            </a:extLst>
          </p:cNvPr>
          <p:cNvPicPr>
            <a:picLocks noChangeAspect="1"/>
          </p:cNvPicPr>
          <p:nvPr/>
        </p:nvPicPr>
        <p:blipFill>
          <a:blip r:embed="rId3"/>
          <a:stretch>
            <a:fillRect/>
          </a:stretch>
        </p:blipFill>
        <p:spPr>
          <a:xfrm>
            <a:off x="6477000" y="4495800"/>
            <a:ext cx="1861207" cy="1905000"/>
          </a:xfrm>
          <a:prstGeom prst="rect">
            <a:avLst/>
          </a:prstGeom>
        </p:spPr>
      </p:pic>
      <p:pic>
        <p:nvPicPr>
          <p:cNvPr id="8" name="Picture 7">
            <a:extLst>
              <a:ext uri="{FF2B5EF4-FFF2-40B4-BE49-F238E27FC236}">
                <a16:creationId xmlns:a16="http://schemas.microsoft.com/office/drawing/2014/main" id="{8C9C63BD-6B78-EC4A-9634-DBEBEB9E47E0}"/>
              </a:ext>
            </a:extLst>
          </p:cNvPr>
          <p:cNvPicPr>
            <a:picLocks noChangeAspect="1"/>
          </p:cNvPicPr>
          <p:nvPr/>
        </p:nvPicPr>
        <p:blipFill>
          <a:blip r:embed="rId4"/>
          <a:stretch>
            <a:fillRect/>
          </a:stretch>
        </p:blipFill>
        <p:spPr>
          <a:xfrm>
            <a:off x="685800" y="4495800"/>
            <a:ext cx="4383820" cy="1775151"/>
          </a:xfrm>
          <a:prstGeom prst="rect">
            <a:avLst/>
          </a:prstGeom>
        </p:spPr>
      </p:pic>
    </p:spTree>
    <p:extLst>
      <p:ext uri="{BB962C8B-B14F-4D97-AF65-F5344CB8AC3E}">
        <p14:creationId xmlns:p14="http://schemas.microsoft.com/office/powerpoint/2010/main" val="334819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Other institutions</a:t>
            </a:r>
          </a:p>
          <a:p>
            <a:pPr lvl="1"/>
            <a:r>
              <a:rPr lang="en-US" sz="2400" dirty="0"/>
              <a:t>Council of the European Union </a:t>
            </a:r>
          </a:p>
          <a:p>
            <a:pPr lvl="2"/>
            <a:r>
              <a:rPr lang="en-US" sz="2000" dirty="0"/>
              <a:t>Not the same as European Council</a:t>
            </a:r>
          </a:p>
          <a:p>
            <a:pPr lvl="2"/>
            <a:r>
              <a:rPr lang="en-US" sz="2000" dirty="0"/>
              <a:t>National ministries, a Council for each area</a:t>
            </a:r>
          </a:p>
          <a:p>
            <a:pPr lvl="1"/>
            <a:r>
              <a:rPr lang="en-US" sz="2400" dirty="0"/>
              <a:t>European Parliament</a:t>
            </a:r>
          </a:p>
          <a:p>
            <a:pPr lvl="1"/>
            <a:r>
              <a:rPr lang="en-US" sz="2400" dirty="0"/>
              <a:t>Court of Justice</a:t>
            </a:r>
          </a:p>
          <a:p>
            <a:pPr lvl="1"/>
            <a:r>
              <a:rPr lang="en-US" sz="2400" dirty="0"/>
              <a:t>European Central Bank</a:t>
            </a:r>
          </a:p>
          <a:p>
            <a:pPr lvl="1"/>
            <a:r>
              <a:rPr lang="en-US" sz="2400" dirty="0"/>
              <a:t>Court of Auditors</a:t>
            </a:r>
          </a:p>
          <a:p>
            <a:pPr lvl="1"/>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15</a:t>
            </a:fld>
            <a:endParaRPr lang="en-US"/>
          </a:p>
        </p:txBody>
      </p:sp>
    </p:spTree>
    <p:extLst>
      <p:ext uri="{BB962C8B-B14F-4D97-AF65-F5344CB8AC3E}">
        <p14:creationId xmlns:p14="http://schemas.microsoft.com/office/powerpoint/2010/main" val="1871010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How it functions</a:t>
            </a:r>
          </a:p>
          <a:p>
            <a:pPr lvl="1"/>
            <a:r>
              <a:rPr lang="en-US" sz="2400" dirty="0"/>
              <a:t>Commission “proposes”</a:t>
            </a:r>
          </a:p>
          <a:p>
            <a:pPr lvl="1"/>
            <a:r>
              <a:rPr lang="en-US" sz="2400" dirty="0"/>
              <a:t>Council “adopts”:  seeks unanimity, but if not, it votes</a:t>
            </a:r>
          </a:p>
          <a:p>
            <a:pPr lvl="2"/>
            <a:r>
              <a:rPr lang="en-US" sz="2000" dirty="0"/>
              <a:t>Proportional to population</a:t>
            </a:r>
          </a:p>
          <a:p>
            <a:pPr lvl="2"/>
            <a:r>
              <a:rPr lang="en-US" sz="2000" dirty="0"/>
              <a:t>But with small countries over-represented</a:t>
            </a:r>
          </a:p>
          <a:p>
            <a:pPr lvl="3"/>
            <a:endParaRPr lang="en-US" sz="16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16</a:t>
            </a:fld>
            <a:endParaRPr lang="en-US"/>
          </a:p>
        </p:txBody>
      </p:sp>
    </p:spTree>
    <p:extLst>
      <p:ext uri="{BB962C8B-B14F-4D97-AF65-F5344CB8AC3E}">
        <p14:creationId xmlns:p14="http://schemas.microsoft.com/office/powerpoint/2010/main" val="193841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Features relevant for trade</a:t>
            </a:r>
          </a:p>
          <a:p>
            <a:pPr lvl="1"/>
            <a:r>
              <a:rPr lang="en-US" sz="2400" dirty="0"/>
              <a:t>Common external tariff</a:t>
            </a:r>
          </a:p>
          <a:p>
            <a:pPr lvl="2"/>
            <a:r>
              <a:rPr lang="en-US" sz="2000" dirty="0"/>
              <a:t>Countries therefore can </a:t>
            </a:r>
            <a:r>
              <a:rPr lang="en-US" sz="2000" u="sng" dirty="0"/>
              <a:t>not</a:t>
            </a:r>
            <a:r>
              <a:rPr lang="en-US" sz="2000" dirty="0"/>
              <a:t> join FTAs on their own</a:t>
            </a:r>
          </a:p>
          <a:p>
            <a:pPr lvl="1"/>
            <a:r>
              <a:rPr lang="en-US" sz="2400" dirty="0"/>
              <a:t>Value-added tax (VAT)</a:t>
            </a:r>
          </a:p>
          <a:p>
            <a:pPr lvl="2"/>
            <a:r>
              <a:rPr lang="en-US" sz="2000" dirty="0"/>
              <a:t>Rebated on exports</a:t>
            </a:r>
          </a:p>
          <a:p>
            <a:pPr lvl="1"/>
            <a:r>
              <a:rPr lang="en-US" sz="2400" dirty="0"/>
              <a:t>Common agricultural policy (CAP)</a:t>
            </a:r>
          </a:p>
          <a:p>
            <a:pPr lvl="2"/>
            <a:r>
              <a:rPr lang="en-US" sz="2000" dirty="0"/>
              <a:t>System of subsidies and support programs for agriculture</a:t>
            </a:r>
          </a:p>
          <a:p>
            <a:pPr lvl="2"/>
            <a:r>
              <a:rPr lang="en-US" sz="2000" dirty="0"/>
              <a:t>Variable levies</a:t>
            </a:r>
          </a:p>
          <a:p>
            <a:pPr lvl="1"/>
            <a:r>
              <a:rPr lang="en-US" sz="2200" dirty="0"/>
              <a:t>Numerous (~42) FTAs with other countries &amp; groups of countries, including with former colonies</a:t>
            </a:r>
          </a:p>
          <a:p>
            <a:pPr lvl="2"/>
            <a:r>
              <a:rPr lang="en-US" sz="1800" dirty="0"/>
              <a:t>Banana War:  US-EU dispute over EU preference for former colonies’ banana.  US won case at WTO</a:t>
            </a:r>
          </a:p>
          <a:p>
            <a:pPr lvl="1"/>
            <a:r>
              <a:rPr lang="en-US" sz="2200" dirty="0"/>
              <a:t>State aid for firms is prohibited (unlike US)</a:t>
            </a:r>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17</a:t>
            </a:fld>
            <a:endParaRPr lang="en-US"/>
          </a:p>
        </p:txBody>
      </p:sp>
    </p:spTree>
    <p:extLst>
      <p:ext uri="{BB962C8B-B14F-4D97-AF65-F5344CB8AC3E}">
        <p14:creationId xmlns:p14="http://schemas.microsoft.com/office/powerpoint/2010/main" val="2211840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Tariffs and Trade Disputes</a:t>
            </a:r>
          </a:p>
          <a:p>
            <a:pPr lvl="1"/>
            <a:r>
              <a:rPr lang="en-US" sz="2400" dirty="0"/>
              <a:t>The following 2 slides come from WTO, Member Information, downloaded 9/24/21</a:t>
            </a:r>
          </a:p>
          <a:p>
            <a:pPr lvl="1"/>
            <a:r>
              <a:rPr lang="en-US" sz="2400" dirty="0"/>
              <a:t>Tariffs: I assume they are up to date, as of 9/24/21</a:t>
            </a:r>
          </a:p>
          <a:p>
            <a:pPr lvl="1"/>
            <a:r>
              <a:rPr lang="en-US" sz="2400" dirty="0"/>
              <a:t>Disputes:  These are the total numbers of disputes since 1995.</a:t>
            </a:r>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18</a:t>
            </a:fld>
            <a:endParaRPr lang="en-US" dirty="0"/>
          </a:p>
        </p:txBody>
      </p:sp>
    </p:spTree>
    <p:extLst>
      <p:ext uri="{BB962C8B-B14F-4D97-AF65-F5344CB8AC3E}">
        <p14:creationId xmlns:p14="http://schemas.microsoft.com/office/powerpoint/2010/main" val="113350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19</a:t>
            </a:fld>
            <a:endParaRPr lang="en-US"/>
          </a:p>
        </p:txBody>
      </p:sp>
      <p:sp>
        <p:nvSpPr>
          <p:cNvPr id="6" name="TextBox 5">
            <a:extLst>
              <a:ext uri="{FF2B5EF4-FFF2-40B4-BE49-F238E27FC236}">
                <a16:creationId xmlns:a16="http://schemas.microsoft.com/office/drawing/2014/main" id="{BC7B996A-B8A5-2D43-ACF7-32248F44A8AA}"/>
              </a:ext>
            </a:extLst>
          </p:cNvPr>
          <p:cNvSpPr txBox="1"/>
          <p:nvPr/>
        </p:nvSpPr>
        <p:spPr>
          <a:xfrm>
            <a:off x="2514600" y="533400"/>
            <a:ext cx="3810000" cy="523220"/>
          </a:xfrm>
          <a:prstGeom prst="rect">
            <a:avLst/>
          </a:prstGeom>
          <a:noFill/>
        </p:spPr>
        <p:txBody>
          <a:bodyPr wrap="square" rtlCol="0">
            <a:spAutoFit/>
          </a:bodyPr>
          <a:lstStyle/>
          <a:p>
            <a:pPr algn="ctr"/>
            <a:r>
              <a:rPr lang="en-US" sz="2800" dirty="0"/>
              <a:t>EU Tariffs per WTO</a:t>
            </a:r>
          </a:p>
        </p:txBody>
      </p:sp>
      <p:pic>
        <p:nvPicPr>
          <p:cNvPr id="2" name="Picture 1">
            <a:extLst>
              <a:ext uri="{FF2B5EF4-FFF2-40B4-BE49-F238E27FC236}">
                <a16:creationId xmlns:a16="http://schemas.microsoft.com/office/drawing/2014/main" id="{0AC763A8-FC28-B442-A378-10B724D031FB}"/>
              </a:ext>
            </a:extLst>
          </p:cNvPr>
          <p:cNvPicPr>
            <a:picLocks noChangeAspect="1"/>
          </p:cNvPicPr>
          <p:nvPr/>
        </p:nvPicPr>
        <p:blipFill>
          <a:blip r:embed="rId3"/>
          <a:stretch>
            <a:fillRect/>
          </a:stretch>
        </p:blipFill>
        <p:spPr>
          <a:xfrm>
            <a:off x="0" y="1038563"/>
            <a:ext cx="9144000" cy="4780873"/>
          </a:xfrm>
          <a:prstGeom prst="rect">
            <a:avLst/>
          </a:prstGeom>
        </p:spPr>
      </p:pic>
    </p:spTree>
    <p:extLst>
      <p:ext uri="{BB962C8B-B14F-4D97-AF65-F5344CB8AC3E}">
        <p14:creationId xmlns:p14="http://schemas.microsoft.com/office/powerpoint/2010/main" val="60695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3EAFB1-A1E9-4845-B306-F94FC47E9121}"/>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6D4905D7-7F55-7347-B496-5278E07BBDB3}"/>
              </a:ext>
            </a:extLst>
          </p:cNvPr>
          <p:cNvSpPr>
            <a:spLocks noGrp="1"/>
          </p:cNvSpPr>
          <p:nvPr>
            <p:ph type="sldNum" sz="quarter" idx="12"/>
          </p:nvPr>
        </p:nvSpPr>
        <p:spPr/>
        <p:txBody>
          <a:bodyPr/>
          <a:lstStyle/>
          <a:p>
            <a:pPr>
              <a:defRPr/>
            </a:pPr>
            <a:fld id="{659DFB22-C7E9-9E4B-8431-4E4E88AD005A}" type="slidenum">
              <a:rPr lang="en-US" smtClean="0"/>
              <a:pPr>
                <a:defRPr/>
              </a:pPr>
              <a:t>2</a:t>
            </a:fld>
            <a:endParaRPr lang="en-US"/>
          </a:p>
        </p:txBody>
      </p:sp>
      <p:pic>
        <p:nvPicPr>
          <p:cNvPr id="6" name="Picture 5">
            <a:extLst>
              <a:ext uri="{FF2B5EF4-FFF2-40B4-BE49-F238E27FC236}">
                <a16:creationId xmlns:a16="http://schemas.microsoft.com/office/drawing/2014/main" id="{89125AFD-6F82-5840-8F76-9CCEEC2EEF5D}"/>
              </a:ext>
            </a:extLst>
          </p:cNvPr>
          <p:cNvPicPr>
            <a:picLocks noChangeAspect="1"/>
          </p:cNvPicPr>
          <p:nvPr/>
        </p:nvPicPr>
        <p:blipFill>
          <a:blip r:embed="rId3"/>
          <a:stretch>
            <a:fillRect/>
          </a:stretch>
        </p:blipFill>
        <p:spPr>
          <a:xfrm>
            <a:off x="1066800" y="2514600"/>
            <a:ext cx="7010400" cy="2346222"/>
          </a:xfrm>
          <a:prstGeom prst="rect">
            <a:avLst/>
          </a:prstGeom>
        </p:spPr>
      </p:pic>
      <p:pic>
        <p:nvPicPr>
          <p:cNvPr id="7" name="Picture 6">
            <a:extLst>
              <a:ext uri="{FF2B5EF4-FFF2-40B4-BE49-F238E27FC236}">
                <a16:creationId xmlns:a16="http://schemas.microsoft.com/office/drawing/2014/main" id="{971EE2A8-1D22-384A-8EBF-87573F21F61B}"/>
              </a:ext>
            </a:extLst>
          </p:cNvPr>
          <p:cNvPicPr>
            <a:picLocks noChangeAspect="1"/>
          </p:cNvPicPr>
          <p:nvPr/>
        </p:nvPicPr>
        <p:blipFill>
          <a:blip r:embed="rId4"/>
          <a:stretch>
            <a:fillRect/>
          </a:stretch>
        </p:blipFill>
        <p:spPr>
          <a:xfrm>
            <a:off x="2362200" y="762000"/>
            <a:ext cx="4470400" cy="698500"/>
          </a:xfrm>
          <a:prstGeom prst="rect">
            <a:avLst/>
          </a:prstGeom>
        </p:spPr>
      </p:pic>
      <p:pic>
        <p:nvPicPr>
          <p:cNvPr id="9" name="Picture 8">
            <a:extLst>
              <a:ext uri="{FF2B5EF4-FFF2-40B4-BE49-F238E27FC236}">
                <a16:creationId xmlns:a16="http://schemas.microsoft.com/office/drawing/2014/main" id="{6A14CC4C-9EBE-984C-B8D5-5D5F726C9E54}"/>
              </a:ext>
            </a:extLst>
          </p:cNvPr>
          <p:cNvPicPr>
            <a:picLocks noChangeAspect="1"/>
          </p:cNvPicPr>
          <p:nvPr/>
        </p:nvPicPr>
        <p:blipFill>
          <a:blip r:embed="rId5"/>
          <a:stretch>
            <a:fillRect/>
          </a:stretch>
        </p:blipFill>
        <p:spPr>
          <a:xfrm>
            <a:off x="2743200" y="1600200"/>
            <a:ext cx="3771900" cy="508000"/>
          </a:xfrm>
          <a:prstGeom prst="rect">
            <a:avLst/>
          </a:prstGeom>
        </p:spPr>
      </p:pic>
    </p:spTree>
    <p:extLst>
      <p:ext uri="{BB962C8B-B14F-4D97-AF65-F5344CB8AC3E}">
        <p14:creationId xmlns:p14="http://schemas.microsoft.com/office/powerpoint/2010/main" val="3349859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20</a:t>
            </a:fld>
            <a:endParaRPr lang="en-US"/>
          </a:p>
        </p:txBody>
      </p:sp>
      <p:pic>
        <p:nvPicPr>
          <p:cNvPr id="2" name="Picture 1">
            <a:extLst>
              <a:ext uri="{FF2B5EF4-FFF2-40B4-BE49-F238E27FC236}">
                <a16:creationId xmlns:a16="http://schemas.microsoft.com/office/drawing/2014/main" id="{71859258-3A40-B14E-9C30-DCE5F435B3CF}"/>
              </a:ext>
            </a:extLst>
          </p:cNvPr>
          <p:cNvPicPr>
            <a:picLocks noChangeAspect="1"/>
          </p:cNvPicPr>
          <p:nvPr/>
        </p:nvPicPr>
        <p:blipFill>
          <a:blip r:embed="rId3"/>
          <a:stretch>
            <a:fillRect/>
          </a:stretch>
        </p:blipFill>
        <p:spPr>
          <a:xfrm>
            <a:off x="0" y="863643"/>
            <a:ext cx="9144000" cy="5130713"/>
          </a:xfrm>
          <a:prstGeom prst="rect">
            <a:avLst/>
          </a:prstGeom>
        </p:spPr>
      </p:pic>
      <p:sp>
        <p:nvSpPr>
          <p:cNvPr id="7" name="TextBox 6">
            <a:extLst>
              <a:ext uri="{FF2B5EF4-FFF2-40B4-BE49-F238E27FC236}">
                <a16:creationId xmlns:a16="http://schemas.microsoft.com/office/drawing/2014/main" id="{57B1651B-2744-A04F-91F3-38FE8680F67D}"/>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Disputes Involving EU </a:t>
            </a:r>
          </a:p>
          <a:p>
            <a:pPr algn="ctr"/>
            <a:r>
              <a:rPr lang="en-US" sz="2800" dirty="0"/>
              <a:t>per WTO</a:t>
            </a:r>
          </a:p>
        </p:txBody>
      </p:sp>
      <p:pic>
        <p:nvPicPr>
          <p:cNvPr id="8" name="Picture 7">
            <a:extLst>
              <a:ext uri="{FF2B5EF4-FFF2-40B4-BE49-F238E27FC236}">
                <a16:creationId xmlns:a16="http://schemas.microsoft.com/office/drawing/2014/main" id="{954C6292-1C2A-3649-AF1B-FA4746565DAC}"/>
              </a:ext>
            </a:extLst>
          </p:cNvPr>
          <p:cNvPicPr>
            <a:picLocks noChangeAspect="1"/>
          </p:cNvPicPr>
          <p:nvPr/>
        </p:nvPicPr>
        <p:blipFill>
          <a:blip r:embed="rId4"/>
          <a:stretch>
            <a:fillRect/>
          </a:stretch>
        </p:blipFill>
        <p:spPr>
          <a:xfrm>
            <a:off x="0" y="4180490"/>
            <a:ext cx="1905000" cy="1839310"/>
          </a:xfrm>
          <a:prstGeom prst="rect">
            <a:avLst/>
          </a:prstGeom>
        </p:spPr>
      </p:pic>
      <p:pic>
        <p:nvPicPr>
          <p:cNvPr id="3" name="Picture 2">
            <a:extLst>
              <a:ext uri="{FF2B5EF4-FFF2-40B4-BE49-F238E27FC236}">
                <a16:creationId xmlns:a16="http://schemas.microsoft.com/office/drawing/2014/main" id="{9920A1F1-0D4F-0F43-995D-2341AEBAA634}"/>
              </a:ext>
            </a:extLst>
          </p:cNvPr>
          <p:cNvPicPr>
            <a:picLocks noChangeAspect="1"/>
          </p:cNvPicPr>
          <p:nvPr/>
        </p:nvPicPr>
        <p:blipFill>
          <a:blip r:embed="rId5"/>
          <a:stretch>
            <a:fillRect/>
          </a:stretch>
        </p:blipFill>
        <p:spPr>
          <a:xfrm>
            <a:off x="3886200" y="4406462"/>
            <a:ext cx="2379086" cy="1835588"/>
          </a:xfrm>
          <a:prstGeom prst="rect">
            <a:avLst/>
          </a:prstGeom>
        </p:spPr>
      </p:pic>
    </p:spTree>
    <p:extLst>
      <p:ext uri="{BB962C8B-B14F-4D97-AF65-F5344CB8AC3E}">
        <p14:creationId xmlns:p14="http://schemas.microsoft.com/office/powerpoint/2010/main" val="2102424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577B7-F413-9C4C-A20A-B009207902D1}"/>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205873ED-AE95-7944-91C8-8AB0A7838061}"/>
              </a:ext>
            </a:extLst>
          </p:cNvPr>
          <p:cNvSpPr>
            <a:spLocks noGrp="1"/>
          </p:cNvSpPr>
          <p:nvPr>
            <p:ph type="sldNum" sz="quarter" idx="12"/>
          </p:nvPr>
        </p:nvSpPr>
        <p:spPr/>
        <p:txBody>
          <a:bodyPr/>
          <a:lstStyle/>
          <a:p>
            <a:pPr>
              <a:defRPr/>
            </a:pPr>
            <a:fld id="{659DFB22-C7E9-9E4B-8431-4E4E88AD005A}" type="slidenum">
              <a:rPr lang="en-US" smtClean="0"/>
              <a:pPr>
                <a:defRPr/>
              </a:pPr>
              <a:t>21</a:t>
            </a:fld>
            <a:endParaRPr lang="en-US"/>
          </a:p>
        </p:txBody>
      </p:sp>
      <p:sp>
        <p:nvSpPr>
          <p:cNvPr id="6" name="TextBox 5">
            <a:extLst>
              <a:ext uri="{FF2B5EF4-FFF2-40B4-BE49-F238E27FC236}">
                <a16:creationId xmlns:a16="http://schemas.microsoft.com/office/drawing/2014/main" id="{3E4E2F68-08BE-5B48-AF02-A15E5908896F}"/>
              </a:ext>
            </a:extLst>
          </p:cNvPr>
          <p:cNvSpPr txBox="1"/>
          <p:nvPr/>
        </p:nvSpPr>
        <p:spPr>
          <a:xfrm rot="20415460">
            <a:off x="1590425" y="2677832"/>
            <a:ext cx="5638800" cy="923330"/>
          </a:xfrm>
          <a:prstGeom prst="rect">
            <a:avLst/>
          </a:prstGeom>
          <a:noFill/>
        </p:spPr>
        <p:txBody>
          <a:bodyPr wrap="square" rtlCol="0">
            <a:spAutoFit/>
          </a:bodyPr>
          <a:lstStyle/>
          <a:p>
            <a:r>
              <a:rPr lang="en-US" sz="5400" dirty="0"/>
              <a:t>Compare with US</a:t>
            </a:r>
          </a:p>
        </p:txBody>
      </p:sp>
    </p:spTree>
    <p:extLst>
      <p:ext uri="{BB962C8B-B14F-4D97-AF65-F5344CB8AC3E}">
        <p14:creationId xmlns:p14="http://schemas.microsoft.com/office/powerpoint/2010/main" val="144898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22</a:t>
            </a:fld>
            <a:endParaRPr lang="en-US"/>
          </a:p>
        </p:txBody>
      </p:sp>
      <p:sp>
        <p:nvSpPr>
          <p:cNvPr id="6" name="TextBox 5">
            <a:extLst>
              <a:ext uri="{FF2B5EF4-FFF2-40B4-BE49-F238E27FC236}">
                <a16:creationId xmlns:a16="http://schemas.microsoft.com/office/drawing/2014/main" id="{BC7B996A-B8A5-2D43-ACF7-32248F44A8AA}"/>
              </a:ext>
            </a:extLst>
          </p:cNvPr>
          <p:cNvSpPr txBox="1"/>
          <p:nvPr/>
        </p:nvSpPr>
        <p:spPr>
          <a:xfrm>
            <a:off x="2514600" y="533400"/>
            <a:ext cx="3810000" cy="523220"/>
          </a:xfrm>
          <a:prstGeom prst="rect">
            <a:avLst/>
          </a:prstGeom>
          <a:noFill/>
        </p:spPr>
        <p:txBody>
          <a:bodyPr wrap="square" rtlCol="0">
            <a:spAutoFit/>
          </a:bodyPr>
          <a:lstStyle/>
          <a:p>
            <a:pPr algn="ctr"/>
            <a:r>
              <a:rPr lang="en-US" sz="2800" dirty="0"/>
              <a:t>US Tariffs per WTO</a:t>
            </a:r>
          </a:p>
        </p:txBody>
      </p:sp>
      <p:pic>
        <p:nvPicPr>
          <p:cNvPr id="3" name="Picture 2">
            <a:extLst>
              <a:ext uri="{FF2B5EF4-FFF2-40B4-BE49-F238E27FC236}">
                <a16:creationId xmlns:a16="http://schemas.microsoft.com/office/drawing/2014/main" id="{CD20982B-200D-774C-ACB1-3A2937BDEBCE}"/>
              </a:ext>
            </a:extLst>
          </p:cNvPr>
          <p:cNvPicPr>
            <a:picLocks noChangeAspect="1"/>
          </p:cNvPicPr>
          <p:nvPr/>
        </p:nvPicPr>
        <p:blipFill>
          <a:blip r:embed="rId3"/>
          <a:stretch>
            <a:fillRect/>
          </a:stretch>
        </p:blipFill>
        <p:spPr>
          <a:xfrm>
            <a:off x="0" y="1069411"/>
            <a:ext cx="9144000" cy="4719178"/>
          </a:xfrm>
          <a:prstGeom prst="rect">
            <a:avLst/>
          </a:prstGeom>
        </p:spPr>
      </p:pic>
    </p:spTree>
    <p:extLst>
      <p:ext uri="{BB962C8B-B14F-4D97-AF65-F5344CB8AC3E}">
        <p14:creationId xmlns:p14="http://schemas.microsoft.com/office/powerpoint/2010/main" val="1307614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23</a:t>
            </a:fld>
            <a:endParaRPr lang="en-US"/>
          </a:p>
        </p:txBody>
      </p:sp>
      <p:pic>
        <p:nvPicPr>
          <p:cNvPr id="3" name="Picture 2">
            <a:extLst>
              <a:ext uri="{FF2B5EF4-FFF2-40B4-BE49-F238E27FC236}">
                <a16:creationId xmlns:a16="http://schemas.microsoft.com/office/drawing/2014/main" id="{8467F2F0-3817-964F-BB73-E4C4C16F4B40}"/>
              </a:ext>
            </a:extLst>
          </p:cNvPr>
          <p:cNvPicPr>
            <a:picLocks noChangeAspect="1"/>
          </p:cNvPicPr>
          <p:nvPr/>
        </p:nvPicPr>
        <p:blipFill>
          <a:blip r:embed="rId3"/>
          <a:stretch>
            <a:fillRect/>
          </a:stretch>
        </p:blipFill>
        <p:spPr>
          <a:xfrm>
            <a:off x="0" y="969280"/>
            <a:ext cx="9144000" cy="4919440"/>
          </a:xfrm>
          <a:prstGeom prst="rect">
            <a:avLst/>
          </a:prstGeom>
        </p:spPr>
      </p:pic>
      <p:sp>
        <p:nvSpPr>
          <p:cNvPr id="7" name="TextBox 6">
            <a:extLst>
              <a:ext uri="{FF2B5EF4-FFF2-40B4-BE49-F238E27FC236}">
                <a16:creationId xmlns:a16="http://schemas.microsoft.com/office/drawing/2014/main" id="{57B1651B-2744-A04F-91F3-38FE8680F67D}"/>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Disputes Involving US </a:t>
            </a:r>
          </a:p>
          <a:p>
            <a:pPr algn="ctr"/>
            <a:r>
              <a:rPr lang="en-US" sz="2800" dirty="0"/>
              <a:t>per WTO</a:t>
            </a:r>
          </a:p>
        </p:txBody>
      </p:sp>
      <p:pic>
        <p:nvPicPr>
          <p:cNvPr id="8" name="Picture 7">
            <a:extLst>
              <a:ext uri="{FF2B5EF4-FFF2-40B4-BE49-F238E27FC236}">
                <a16:creationId xmlns:a16="http://schemas.microsoft.com/office/drawing/2014/main" id="{954C6292-1C2A-3649-AF1B-FA4746565DAC}"/>
              </a:ext>
            </a:extLst>
          </p:cNvPr>
          <p:cNvPicPr>
            <a:picLocks noChangeAspect="1"/>
          </p:cNvPicPr>
          <p:nvPr/>
        </p:nvPicPr>
        <p:blipFill>
          <a:blip r:embed="rId4"/>
          <a:stretch>
            <a:fillRect/>
          </a:stretch>
        </p:blipFill>
        <p:spPr>
          <a:xfrm>
            <a:off x="0" y="4191000"/>
            <a:ext cx="1747157" cy="1686910"/>
          </a:xfrm>
          <a:prstGeom prst="rect">
            <a:avLst/>
          </a:prstGeom>
        </p:spPr>
      </p:pic>
      <p:pic>
        <p:nvPicPr>
          <p:cNvPr id="6" name="Picture 5">
            <a:extLst>
              <a:ext uri="{FF2B5EF4-FFF2-40B4-BE49-F238E27FC236}">
                <a16:creationId xmlns:a16="http://schemas.microsoft.com/office/drawing/2014/main" id="{0AF5D32C-C0E6-9F4C-A818-E6FABE743B5E}"/>
              </a:ext>
            </a:extLst>
          </p:cNvPr>
          <p:cNvPicPr>
            <a:picLocks noChangeAspect="1"/>
          </p:cNvPicPr>
          <p:nvPr/>
        </p:nvPicPr>
        <p:blipFill>
          <a:blip r:embed="rId5"/>
          <a:stretch>
            <a:fillRect/>
          </a:stretch>
        </p:blipFill>
        <p:spPr>
          <a:xfrm>
            <a:off x="5105400" y="4876800"/>
            <a:ext cx="1651000" cy="1180736"/>
          </a:xfrm>
          <a:prstGeom prst="rect">
            <a:avLst/>
          </a:prstGeom>
        </p:spPr>
      </p:pic>
    </p:spTree>
    <p:extLst>
      <p:ext uri="{BB962C8B-B14F-4D97-AF65-F5344CB8AC3E}">
        <p14:creationId xmlns:p14="http://schemas.microsoft.com/office/powerpoint/2010/main" val="3005876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Comparison of EU with US</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24</a:t>
            </a:fld>
            <a:endParaRPr lang="en-US" dirty="0"/>
          </a:p>
        </p:txBody>
      </p:sp>
      <p:pic>
        <p:nvPicPr>
          <p:cNvPr id="8" name="Picture 7">
            <a:extLst>
              <a:ext uri="{FF2B5EF4-FFF2-40B4-BE49-F238E27FC236}">
                <a16:creationId xmlns:a16="http://schemas.microsoft.com/office/drawing/2014/main" id="{CB5A2074-A17D-5A43-B67D-324532AF8F79}"/>
              </a:ext>
            </a:extLst>
          </p:cNvPr>
          <p:cNvPicPr>
            <a:picLocks noChangeAspect="1"/>
          </p:cNvPicPr>
          <p:nvPr/>
        </p:nvPicPr>
        <p:blipFill>
          <a:blip r:embed="rId3"/>
          <a:stretch>
            <a:fillRect/>
          </a:stretch>
        </p:blipFill>
        <p:spPr>
          <a:xfrm>
            <a:off x="122434" y="2438400"/>
            <a:ext cx="4717740" cy="2466636"/>
          </a:xfrm>
          <a:prstGeom prst="rect">
            <a:avLst/>
          </a:prstGeom>
        </p:spPr>
      </p:pic>
      <p:pic>
        <p:nvPicPr>
          <p:cNvPr id="9" name="Picture 8">
            <a:extLst>
              <a:ext uri="{FF2B5EF4-FFF2-40B4-BE49-F238E27FC236}">
                <a16:creationId xmlns:a16="http://schemas.microsoft.com/office/drawing/2014/main" id="{C992CD1E-E138-AA4E-A6A7-9997C1B7D7BA}"/>
              </a:ext>
            </a:extLst>
          </p:cNvPr>
          <p:cNvPicPr>
            <a:picLocks noChangeAspect="1"/>
          </p:cNvPicPr>
          <p:nvPr/>
        </p:nvPicPr>
        <p:blipFill>
          <a:blip r:embed="rId4"/>
          <a:stretch>
            <a:fillRect/>
          </a:stretch>
        </p:blipFill>
        <p:spPr>
          <a:xfrm>
            <a:off x="4276707" y="2514748"/>
            <a:ext cx="4714893" cy="2362052"/>
          </a:xfrm>
          <a:prstGeom prst="rect">
            <a:avLst/>
          </a:prstGeom>
        </p:spPr>
      </p:pic>
      <p:sp>
        <p:nvSpPr>
          <p:cNvPr id="10" name="Title 1">
            <a:extLst>
              <a:ext uri="{FF2B5EF4-FFF2-40B4-BE49-F238E27FC236}">
                <a16:creationId xmlns:a16="http://schemas.microsoft.com/office/drawing/2014/main" id="{18DE4BA7-B0FB-EF4B-A449-8CE89C9E6609}"/>
              </a:ext>
            </a:extLst>
          </p:cNvPr>
          <p:cNvSpPr txBox="1">
            <a:spLocks/>
          </p:cNvSpPr>
          <p:nvPr/>
        </p:nvSpPr>
        <p:spPr bwMode="auto">
          <a:xfrm>
            <a:off x="1828800" y="15240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EU</a:t>
            </a:r>
          </a:p>
        </p:txBody>
      </p:sp>
      <p:sp>
        <p:nvSpPr>
          <p:cNvPr id="11" name="Title 1">
            <a:extLst>
              <a:ext uri="{FF2B5EF4-FFF2-40B4-BE49-F238E27FC236}">
                <a16:creationId xmlns:a16="http://schemas.microsoft.com/office/drawing/2014/main" id="{0A0ED2E6-A7BE-F843-9AD1-9E660EB6DA89}"/>
              </a:ext>
            </a:extLst>
          </p:cNvPr>
          <p:cNvSpPr txBox="1">
            <a:spLocks/>
          </p:cNvSpPr>
          <p:nvPr/>
        </p:nvSpPr>
        <p:spPr bwMode="auto">
          <a:xfrm>
            <a:off x="6248400" y="16002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US</a:t>
            </a:r>
          </a:p>
        </p:txBody>
      </p:sp>
      <p:sp>
        <p:nvSpPr>
          <p:cNvPr id="3" name="TextBox 2">
            <a:extLst>
              <a:ext uri="{FF2B5EF4-FFF2-40B4-BE49-F238E27FC236}">
                <a16:creationId xmlns:a16="http://schemas.microsoft.com/office/drawing/2014/main" id="{4C385EA0-44C5-2F4E-8A18-472F5FB41A71}"/>
              </a:ext>
            </a:extLst>
          </p:cNvPr>
          <p:cNvSpPr txBox="1"/>
          <p:nvPr/>
        </p:nvSpPr>
        <p:spPr>
          <a:xfrm>
            <a:off x="2971800" y="5181600"/>
            <a:ext cx="3124200" cy="646331"/>
          </a:xfrm>
          <a:prstGeom prst="rect">
            <a:avLst/>
          </a:prstGeom>
          <a:noFill/>
          <a:ln w="76200">
            <a:solidFill>
              <a:srgbClr val="7030A0"/>
            </a:solidFill>
          </a:ln>
        </p:spPr>
        <p:txBody>
          <a:bodyPr wrap="square" rtlCol="0">
            <a:spAutoFit/>
          </a:bodyPr>
          <a:lstStyle/>
          <a:p>
            <a:r>
              <a:rPr lang="en-US" dirty="0"/>
              <a:t>These look comparable until you note the scales.</a:t>
            </a:r>
          </a:p>
        </p:txBody>
      </p:sp>
      <p:sp>
        <p:nvSpPr>
          <p:cNvPr id="6" name="Oval 5">
            <a:extLst>
              <a:ext uri="{FF2B5EF4-FFF2-40B4-BE49-F238E27FC236}">
                <a16:creationId xmlns:a16="http://schemas.microsoft.com/office/drawing/2014/main" id="{5750AEA0-515A-2A4C-8D9F-6C0CCB345E57}"/>
              </a:ext>
            </a:extLst>
          </p:cNvPr>
          <p:cNvSpPr/>
          <p:nvPr/>
        </p:nvSpPr>
        <p:spPr>
          <a:xfrm>
            <a:off x="76200" y="3505200"/>
            <a:ext cx="304800" cy="304800"/>
          </a:xfrm>
          <a:prstGeom prst="ellipse">
            <a:avLst/>
          </a:prstGeom>
          <a:noFill/>
          <a:ln w="571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5C7F94-2EB6-7C47-BC74-E174AC82D43F}"/>
              </a:ext>
            </a:extLst>
          </p:cNvPr>
          <p:cNvSpPr/>
          <p:nvPr/>
        </p:nvSpPr>
        <p:spPr>
          <a:xfrm>
            <a:off x="4267200" y="3048000"/>
            <a:ext cx="304800" cy="304800"/>
          </a:xfrm>
          <a:prstGeom prst="ellipse">
            <a:avLst/>
          </a:prstGeom>
          <a:noFill/>
          <a:ln w="571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906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Comparison of EU with US</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25</a:t>
            </a:fld>
            <a:endParaRPr lang="en-US" dirty="0"/>
          </a:p>
        </p:txBody>
      </p:sp>
      <p:sp>
        <p:nvSpPr>
          <p:cNvPr id="10" name="Title 1">
            <a:extLst>
              <a:ext uri="{FF2B5EF4-FFF2-40B4-BE49-F238E27FC236}">
                <a16:creationId xmlns:a16="http://schemas.microsoft.com/office/drawing/2014/main" id="{18DE4BA7-B0FB-EF4B-A449-8CE89C9E6609}"/>
              </a:ext>
            </a:extLst>
          </p:cNvPr>
          <p:cNvSpPr txBox="1">
            <a:spLocks/>
          </p:cNvSpPr>
          <p:nvPr/>
        </p:nvSpPr>
        <p:spPr bwMode="auto">
          <a:xfrm>
            <a:off x="1828800" y="15240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EU</a:t>
            </a:r>
          </a:p>
        </p:txBody>
      </p:sp>
      <p:sp>
        <p:nvSpPr>
          <p:cNvPr id="11" name="Title 1">
            <a:extLst>
              <a:ext uri="{FF2B5EF4-FFF2-40B4-BE49-F238E27FC236}">
                <a16:creationId xmlns:a16="http://schemas.microsoft.com/office/drawing/2014/main" id="{0A0ED2E6-A7BE-F843-9AD1-9E660EB6DA89}"/>
              </a:ext>
            </a:extLst>
          </p:cNvPr>
          <p:cNvSpPr txBox="1">
            <a:spLocks/>
          </p:cNvSpPr>
          <p:nvPr/>
        </p:nvSpPr>
        <p:spPr bwMode="auto">
          <a:xfrm>
            <a:off x="6248400" y="16002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US</a:t>
            </a:r>
          </a:p>
        </p:txBody>
      </p:sp>
      <p:pic>
        <p:nvPicPr>
          <p:cNvPr id="13" name="Picture 12">
            <a:extLst>
              <a:ext uri="{FF2B5EF4-FFF2-40B4-BE49-F238E27FC236}">
                <a16:creationId xmlns:a16="http://schemas.microsoft.com/office/drawing/2014/main" id="{A1B89644-9612-0F4E-85B0-1AC913399A17}"/>
              </a:ext>
            </a:extLst>
          </p:cNvPr>
          <p:cNvPicPr>
            <a:picLocks noChangeAspect="1"/>
          </p:cNvPicPr>
          <p:nvPr/>
        </p:nvPicPr>
        <p:blipFill>
          <a:blip r:embed="rId3"/>
          <a:stretch>
            <a:fillRect/>
          </a:stretch>
        </p:blipFill>
        <p:spPr>
          <a:xfrm>
            <a:off x="0" y="2590800"/>
            <a:ext cx="4419600" cy="2479845"/>
          </a:xfrm>
          <a:prstGeom prst="rect">
            <a:avLst/>
          </a:prstGeom>
        </p:spPr>
      </p:pic>
      <p:pic>
        <p:nvPicPr>
          <p:cNvPr id="14" name="Picture 13">
            <a:extLst>
              <a:ext uri="{FF2B5EF4-FFF2-40B4-BE49-F238E27FC236}">
                <a16:creationId xmlns:a16="http://schemas.microsoft.com/office/drawing/2014/main" id="{BB5C5414-DD63-6341-A313-95A3A716055B}"/>
              </a:ext>
            </a:extLst>
          </p:cNvPr>
          <p:cNvPicPr>
            <a:picLocks noChangeAspect="1"/>
          </p:cNvPicPr>
          <p:nvPr/>
        </p:nvPicPr>
        <p:blipFill>
          <a:blip r:embed="rId4"/>
          <a:stretch>
            <a:fillRect/>
          </a:stretch>
        </p:blipFill>
        <p:spPr>
          <a:xfrm>
            <a:off x="4570207" y="2590800"/>
            <a:ext cx="4572000" cy="2459720"/>
          </a:xfrm>
          <a:prstGeom prst="rect">
            <a:avLst/>
          </a:prstGeom>
        </p:spPr>
      </p:pic>
      <p:pic>
        <p:nvPicPr>
          <p:cNvPr id="7" name="Picture 6">
            <a:extLst>
              <a:ext uri="{FF2B5EF4-FFF2-40B4-BE49-F238E27FC236}">
                <a16:creationId xmlns:a16="http://schemas.microsoft.com/office/drawing/2014/main" id="{39978557-F231-6B46-B263-A56D3221F3EA}"/>
              </a:ext>
            </a:extLst>
          </p:cNvPr>
          <p:cNvPicPr>
            <a:picLocks noChangeAspect="1"/>
          </p:cNvPicPr>
          <p:nvPr/>
        </p:nvPicPr>
        <p:blipFill>
          <a:blip r:embed="rId5"/>
          <a:stretch>
            <a:fillRect/>
          </a:stretch>
        </p:blipFill>
        <p:spPr>
          <a:xfrm>
            <a:off x="609600" y="5105400"/>
            <a:ext cx="2019300" cy="1651000"/>
          </a:xfrm>
          <a:prstGeom prst="rect">
            <a:avLst/>
          </a:prstGeom>
        </p:spPr>
      </p:pic>
      <p:pic>
        <p:nvPicPr>
          <p:cNvPr id="16" name="Picture 15">
            <a:extLst>
              <a:ext uri="{FF2B5EF4-FFF2-40B4-BE49-F238E27FC236}">
                <a16:creationId xmlns:a16="http://schemas.microsoft.com/office/drawing/2014/main" id="{7302FA45-A866-2641-BDD4-C7865D21B80F}"/>
              </a:ext>
            </a:extLst>
          </p:cNvPr>
          <p:cNvPicPr>
            <a:picLocks noChangeAspect="1"/>
          </p:cNvPicPr>
          <p:nvPr/>
        </p:nvPicPr>
        <p:blipFill>
          <a:blip r:embed="rId6"/>
          <a:stretch>
            <a:fillRect/>
          </a:stretch>
        </p:blipFill>
        <p:spPr>
          <a:xfrm>
            <a:off x="2401790" y="4724400"/>
            <a:ext cx="2034696" cy="1569873"/>
          </a:xfrm>
          <a:prstGeom prst="rect">
            <a:avLst/>
          </a:prstGeom>
          <a:ln>
            <a:solidFill>
              <a:schemeClr val="tx1"/>
            </a:solidFill>
          </a:ln>
        </p:spPr>
      </p:pic>
      <p:pic>
        <p:nvPicPr>
          <p:cNvPr id="17" name="Picture 16">
            <a:extLst>
              <a:ext uri="{FF2B5EF4-FFF2-40B4-BE49-F238E27FC236}">
                <a16:creationId xmlns:a16="http://schemas.microsoft.com/office/drawing/2014/main" id="{B2760BDD-6B61-ED49-A314-5DF6E462ACAB}"/>
              </a:ext>
            </a:extLst>
          </p:cNvPr>
          <p:cNvPicPr>
            <a:picLocks noChangeAspect="1"/>
          </p:cNvPicPr>
          <p:nvPr/>
        </p:nvPicPr>
        <p:blipFill>
          <a:blip r:embed="rId7"/>
          <a:stretch>
            <a:fillRect/>
          </a:stretch>
        </p:blipFill>
        <p:spPr>
          <a:xfrm>
            <a:off x="4572000" y="4705766"/>
            <a:ext cx="2209800" cy="1580370"/>
          </a:xfrm>
          <a:prstGeom prst="rect">
            <a:avLst/>
          </a:prstGeom>
          <a:ln>
            <a:solidFill>
              <a:schemeClr val="tx1"/>
            </a:solidFill>
          </a:ln>
        </p:spPr>
      </p:pic>
    </p:spTree>
    <p:extLst>
      <p:ext uri="{BB962C8B-B14F-4D97-AF65-F5344CB8AC3E}">
        <p14:creationId xmlns:p14="http://schemas.microsoft.com/office/powerpoint/2010/main" val="1727803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Disputes at WTO in 2020-21:  </a:t>
            </a:r>
            <a:r>
              <a:rPr lang="en-US" sz="1600" dirty="0">
                <a:solidFill>
                  <a:srgbClr val="0070C0"/>
                </a:solidFill>
              </a:rPr>
              <a:t>Respondent</a:t>
            </a:r>
            <a:r>
              <a:rPr lang="en-US" sz="1600" dirty="0"/>
              <a:t>	</a:t>
            </a:r>
            <a:r>
              <a:rPr lang="en-US" sz="1600" dirty="0">
                <a:solidFill>
                  <a:srgbClr val="FF0000"/>
                </a:solidFill>
              </a:rPr>
              <a:t>Complainant</a:t>
            </a:r>
            <a:endParaRPr lang="en-US" sz="2800" dirty="0"/>
          </a:p>
          <a:p>
            <a:pPr lvl="1"/>
            <a:r>
              <a:rPr lang="en-US" sz="2000" dirty="0"/>
              <a:t>DS606: </a:t>
            </a:r>
            <a:r>
              <a:rPr lang="en-US" sz="2000" dirty="0">
                <a:solidFill>
                  <a:srgbClr val="0070C0"/>
                </a:solidFill>
              </a:rPr>
              <a:t>European Union </a:t>
            </a:r>
            <a:r>
              <a:rPr lang="en-US" sz="2000" dirty="0"/>
              <a:t>— Provisional Anti-Dumping Duty on Mono-Ethylene Glycol from </a:t>
            </a:r>
            <a:r>
              <a:rPr lang="en-US" sz="2000" dirty="0">
                <a:solidFill>
                  <a:srgbClr val="FF0000"/>
                </a:solidFill>
              </a:rPr>
              <a:t>Saudi Arabia</a:t>
            </a:r>
          </a:p>
          <a:p>
            <a:pPr lvl="2"/>
            <a:r>
              <a:rPr lang="en-US" sz="1800" dirty="0"/>
              <a:t>In consultations on 17 August 2021</a:t>
            </a:r>
          </a:p>
          <a:p>
            <a:pPr lvl="1"/>
            <a:r>
              <a:rPr lang="en-US" sz="2000" dirty="0"/>
              <a:t>DS604: </a:t>
            </a:r>
            <a:r>
              <a:rPr lang="en-US" sz="2000" dirty="0">
                <a:solidFill>
                  <a:srgbClr val="0070C0"/>
                </a:solidFill>
              </a:rPr>
              <a:t>Russian Federation </a:t>
            </a:r>
            <a:r>
              <a:rPr lang="en-US" sz="2000" dirty="0"/>
              <a:t>— Certain Measures Concerning Domestic and Foreign Products and Services, </a:t>
            </a:r>
            <a:r>
              <a:rPr lang="en-US" sz="2000" dirty="0">
                <a:solidFill>
                  <a:srgbClr val="FF0000"/>
                </a:solidFill>
              </a:rPr>
              <a:t>EU</a:t>
            </a:r>
          </a:p>
          <a:p>
            <a:pPr lvl="2"/>
            <a:r>
              <a:rPr lang="en-US" sz="1800" dirty="0"/>
              <a:t>In consultations on 22 July 2021</a:t>
            </a:r>
          </a:p>
          <a:p>
            <a:pPr lvl="1"/>
            <a:r>
              <a:rPr lang="en-US" sz="2000" dirty="0"/>
              <a:t>DS600: </a:t>
            </a:r>
            <a:r>
              <a:rPr lang="en-US" sz="2000" dirty="0">
                <a:solidFill>
                  <a:srgbClr val="0070C0"/>
                </a:solidFill>
              </a:rPr>
              <a:t>European Union </a:t>
            </a:r>
            <a:r>
              <a:rPr lang="en-US" sz="2000" dirty="0"/>
              <a:t>and certain Member states — Certain measures concerning palm oil &amp; biofuels, </a:t>
            </a:r>
            <a:r>
              <a:rPr lang="en-US" sz="2000" dirty="0">
                <a:solidFill>
                  <a:srgbClr val="FF0000"/>
                </a:solidFill>
              </a:rPr>
              <a:t>Malaysia</a:t>
            </a:r>
          </a:p>
          <a:p>
            <a:pPr lvl="2"/>
            <a:r>
              <a:rPr lang="en-US" sz="1800" dirty="0"/>
              <a:t>Panel composed on 30 July 2021</a:t>
            </a:r>
          </a:p>
          <a:p>
            <a:pPr lvl="1"/>
            <a:r>
              <a:rPr lang="en-US" sz="2000" dirty="0"/>
              <a:t>DS595: </a:t>
            </a:r>
            <a:r>
              <a:rPr lang="en-US" sz="2000" dirty="0">
                <a:solidFill>
                  <a:srgbClr val="0070C0"/>
                </a:solidFill>
              </a:rPr>
              <a:t>European Union </a:t>
            </a:r>
            <a:r>
              <a:rPr lang="en-US" sz="2000" dirty="0"/>
              <a:t>— Safeguard Measures on Certain Steel Products, </a:t>
            </a:r>
            <a:r>
              <a:rPr lang="en-US" sz="2000" dirty="0">
                <a:solidFill>
                  <a:srgbClr val="FF0000"/>
                </a:solidFill>
              </a:rPr>
              <a:t>Turkey</a:t>
            </a:r>
          </a:p>
          <a:p>
            <a:pPr lvl="2"/>
            <a:r>
              <a:rPr lang="en-US" sz="1800" dirty="0"/>
              <a:t>Panel composed on 30 September 2020</a:t>
            </a:r>
          </a:p>
          <a:p>
            <a:pPr lvl="1"/>
            <a:endParaRPr lang="en-US" sz="1800" dirty="0"/>
          </a:p>
          <a:p>
            <a:pPr lvl="1"/>
            <a:endParaRPr lang="en-US" sz="2000" dirty="0"/>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26</a:t>
            </a:fld>
            <a:endParaRPr lang="en-US" dirty="0"/>
          </a:p>
        </p:txBody>
      </p:sp>
    </p:spTree>
    <p:extLst>
      <p:ext uri="{BB962C8B-B14F-4D97-AF65-F5344CB8AC3E}">
        <p14:creationId xmlns:p14="http://schemas.microsoft.com/office/powerpoint/2010/main" val="4227310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1B20D08A-428A-E24B-9135-C9F18B89A3AA}"/>
              </a:ext>
            </a:extLst>
          </p:cNvPr>
          <p:cNvSpPr>
            <a:spLocks noGrp="1"/>
          </p:cNvSpPr>
          <p:nvPr>
            <p:ph type="ftr" sz="quarter" idx="11"/>
          </p:nvPr>
        </p:nvSpPr>
        <p:spPr/>
        <p:txBody>
          <a:bodyPr/>
          <a:lstStyle/>
          <a:p>
            <a:pPr>
              <a:defRPr/>
            </a:pPr>
            <a:r>
              <a:rPr lang="en-US"/>
              <a:t>Class 10:  Policies and Institutions: National, Other</a:t>
            </a:r>
          </a:p>
        </p:txBody>
      </p:sp>
      <p:sp>
        <p:nvSpPr>
          <p:cNvPr id="3" name="Slide Number Placeholder 2">
            <a:extLst>
              <a:ext uri="{FF2B5EF4-FFF2-40B4-BE49-F238E27FC236}">
                <a16:creationId xmlns:a16="http://schemas.microsoft.com/office/drawing/2014/main" id="{2EADA7F1-3977-A04D-8E41-9A8075486AAA}"/>
              </a:ext>
            </a:extLst>
          </p:cNvPr>
          <p:cNvSpPr>
            <a:spLocks noGrp="1"/>
          </p:cNvSpPr>
          <p:nvPr>
            <p:ph type="sldNum" sz="quarter" idx="12"/>
          </p:nvPr>
        </p:nvSpPr>
        <p:spPr/>
        <p:txBody>
          <a:bodyPr/>
          <a:lstStyle/>
          <a:p>
            <a:pPr>
              <a:defRPr/>
            </a:pPr>
            <a:fld id="{659DFB22-C7E9-9E4B-8431-4E4E88AD005A}" type="slidenum">
              <a:rPr lang="en-US" smtClean="0"/>
              <a:pPr>
                <a:defRPr/>
              </a:pPr>
              <a:t>27</a:t>
            </a:fld>
            <a:endParaRPr lang="en-US"/>
          </a:p>
        </p:txBody>
      </p:sp>
    </p:spTree>
    <p:extLst>
      <p:ext uri="{BB962C8B-B14F-4D97-AF65-F5344CB8AC3E}">
        <p14:creationId xmlns:p14="http://schemas.microsoft.com/office/powerpoint/2010/main" val="2954265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pPr marL="0" indent="0">
              <a:buNone/>
            </a:pPr>
            <a:r>
              <a:rPr lang="en-US" sz="2800" dirty="0"/>
              <a:t>On Jackson:</a:t>
            </a:r>
          </a:p>
          <a:p>
            <a:r>
              <a:rPr lang="en-US" sz="2800" dirty="0"/>
              <a:t>What are the six entities that play constitutional roles in the European Community?</a:t>
            </a:r>
          </a:p>
          <a:p>
            <a:pPr marL="0" indent="0">
              <a:buNone/>
            </a:pPr>
            <a:endParaRPr lang="en-US" sz="2800" dirty="0"/>
          </a:p>
          <a:p>
            <a:pPr marL="0" indent="0">
              <a:buNone/>
            </a:pPr>
            <a:r>
              <a:rPr lang="en-US" sz="2800" dirty="0"/>
              <a:t>On “EU in Brief”:</a:t>
            </a:r>
          </a:p>
          <a:p>
            <a:pPr lvl="0"/>
            <a:r>
              <a:rPr lang="en-US" sz="2800" dirty="0"/>
              <a:t>What does the “single market” entail? </a:t>
            </a:r>
          </a:p>
          <a:p>
            <a:pPr lvl="0"/>
            <a:r>
              <a:rPr lang="en-US" sz="2800" dirty="0"/>
              <a:t>What are the three entities through which EU citizens and members states are represented?  </a:t>
            </a:r>
          </a:p>
          <a:p>
            <a:pPr lvl="0"/>
            <a:r>
              <a:rPr lang="en-US" sz="2800" dirty="0"/>
              <a:t>Why and when did it change its name from EEC to EU?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28</a:t>
            </a:fld>
            <a:endParaRPr lang="en-US"/>
          </a:p>
        </p:txBody>
      </p:sp>
    </p:spTree>
    <p:extLst>
      <p:ext uri="{BB962C8B-B14F-4D97-AF65-F5344CB8AC3E}">
        <p14:creationId xmlns:p14="http://schemas.microsoft.com/office/powerpoint/2010/main" val="2639462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EC DG-Trade “Policy Making”</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sz="2800" dirty="0"/>
              <a:t>What sorts of policy are the “exclusive power of the EU,” meaning that they cannot be done by member states individually?</a:t>
            </a:r>
          </a:p>
          <a:p>
            <a:r>
              <a:rPr lang="en-US" sz="2800" dirty="0"/>
              <a:t>Which part of the EU negotiates trade agreements with other countries?  Is that entity constrained in any way as to with whom it can negotiate and what its objectives should be?  </a:t>
            </a:r>
          </a:p>
          <a:p>
            <a:r>
              <a:rPr lang="en-US" sz="2800" dirty="0"/>
              <a:t>Once a trade agreement is negotiated, who approves it?</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29</a:t>
            </a:fld>
            <a:endParaRPr lang="en-US"/>
          </a:p>
        </p:txBody>
      </p:sp>
    </p:spTree>
    <p:extLst>
      <p:ext uri="{BB962C8B-B14F-4D97-AF65-F5344CB8AC3E}">
        <p14:creationId xmlns:p14="http://schemas.microsoft.com/office/powerpoint/2010/main" val="1681740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3EAFB1-A1E9-4845-B306-F94FC47E9121}"/>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6D4905D7-7F55-7347-B496-5278E07BBDB3}"/>
              </a:ext>
            </a:extLst>
          </p:cNvPr>
          <p:cNvSpPr>
            <a:spLocks noGrp="1"/>
          </p:cNvSpPr>
          <p:nvPr>
            <p:ph type="sldNum" sz="quarter" idx="12"/>
          </p:nvPr>
        </p:nvSpPr>
        <p:spPr/>
        <p:txBody>
          <a:bodyPr/>
          <a:lstStyle/>
          <a:p>
            <a:pPr>
              <a:defRPr/>
            </a:pPr>
            <a:fld id="{659DFB22-C7E9-9E4B-8431-4E4E88AD005A}" type="slidenum">
              <a:rPr lang="en-US" smtClean="0"/>
              <a:pPr>
                <a:defRPr/>
              </a:pPr>
              <a:t>3</a:t>
            </a:fld>
            <a:endParaRPr lang="en-US"/>
          </a:p>
        </p:txBody>
      </p:sp>
      <p:pic>
        <p:nvPicPr>
          <p:cNvPr id="2" name="Picture 1">
            <a:extLst>
              <a:ext uri="{FF2B5EF4-FFF2-40B4-BE49-F238E27FC236}">
                <a16:creationId xmlns:a16="http://schemas.microsoft.com/office/drawing/2014/main" id="{764522AA-BEE0-C847-9FC7-FAC7821B4E3A}"/>
              </a:ext>
            </a:extLst>
          </p:cNvPr>
          <p:cNvPicPr>
            <a:picLocks noChangeAspect="1"/>
          </p:cNvPicPr>
          <p:nvPr/>
        </p:nvPicPr>
        <p:blipFill>
          <a:blip r:embed="rId2"/>
          <a:stretch>
            <a:fillRect/>
          </a:stretch>
        </p:blipFill>
        <p:spPr>
          <a:xfrm>
            <a:off x="1066799" y="516385"/>
            <a:ext cx="7086601" cy="5763258"/>
          </a:xfrm>
          <a:prstGeom prst="rect">
            <a:avLst/>
          </a:prstGeom>
        </p:spPr>
      </p:pic>
    </p:spTree>
    <p:extLst>
      <p:ext uri="{BB962C8B-B14F-4D97-AF65-F5344CB8AC3E}">
        <p14:creationId xmlns:p14="http://schemas.microsoft.com/office/powerpoint/2010/main" val="2973377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a:t>
            </a:r>
            <a:br>
              <a:rPr lang="en-US" dirty="0"/>
            </a:br>
            <a:r>
              <a:rPr lang="en-US" dirty="0" err="1"/>
              <a:t>Pronczuk</a:t>
            </a:r>
            <a:r>
              <a:rPr lang="en-US" dirty="0"/>
              <a:t> &amp; Ewing </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Who is the new European Commissioner for Trade, and what is his background? </a:t>
            </a:r>
          </a:p>
          <a:p>
            <a:r>
              <a:rPr lang="en-US" dirty="0"/>
              <a:t>Who does he replace, and why? </a:t>
            </a:r>
          </a:p>
          <a:p>
            <a:r>
              <a:rPr lang="en-US" dirty="0"/>
              <a:t>Is this position important? </a:t>
            </a:r>
            <a:endParaRPr lang="en-US" sz="2800" dirty="0"/>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30</a:t>
            </a:fld>
            <a:endParaRPr lang="en-US"/>
          </a:p>
        </p:txBody>
      </p:sp>
    </p:spTree>
    <p:extLst>
      <p:ext uri="{BB962C8B-B14F-4D97-AF65-F5344CB8AC3E}">
        <p14:creationId xmlns:p14="http://schemas.microsoft.com/office/powerpoint/2010/main" val="3420680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a:t>
            </a:r>
            <a:r>
              <a:rPr lang="en-US" i="1" dirty="0"/>
              <a:t>Economist</a:t>
            </a:r>
            <a:r>
              <a:rPr lang="en-US" dirty="0"/>
              <a:t>, </a:t>
            </a:r>
            <a:br>
              <a:rPr lang="en-US" dirty="0"/>
            </a:br>
            <a:r>
              <a:rPr lang="en-US" dirty="0"/>
              <a:t>“The Trade War Within”</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sz="2800" dirty="0"/>
              <a:t>To what extent are EU countries largely free-traders?</a:t>
            </a:r>
          </a:p>
          <a:p>
            <a:r>
              <a:rPr lang="en-US" sz="2800" dirty="0"/>
              <a:t>Why was the EU considering taking some developing countries off the list for GSP treatment?  Can you find out whether it did in fact do this for Brazil, Russia, Saudi Arabia, South Africa?</a:t>
            </a:r>
          </a:p>
          <a:p>
            <a:r>
              <a:rPr lang="en-US" sz="2800" dirty="0"/>
              <a:t>What are the 3 levels of EU GSP and what do they mean? </a:t>
            </a:r>
          </a:p>
          <a:p>
            <a:r>
              <a:rPr lang="en-US" sz="2800" dirty="0"/>
              <a:t>What is meant by the need for “reciprocity”?</a:t>
            </a:r>
            <a:r>
              <a:rPr lang="en-US" sz="2400" dirty="0"/>
              <a:t>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31</a:t>
            </a:fld>
            <a:endParaRPr lang="en-US"/>
          </a:p>
        </p:txBody>
      </p:sp>
    </p:spTree>
    <p:extLst>
      <p:ext uri="{BB962C8B-B14F-4D97-AF65-F5344CB8AC3E}">
        <p14:creationId xmlns:p14="http://schemas.microsoft.com/office/powerpoint/2010/main" val="3631771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dirty="0">
                <a:solidFill>
                  <a:schemeClr val="bg1">
                    <a:lumMod val="75000"/>
                  </a:schemeClr>
                </a:solidFill>
              </a:rPr>
              <a:t>European Union</a:t>
            </a:r>
          </a:p>
          <a:p>
            <a:r>
              <a:rPr lang="en-US" dirty="0"/>
              <a:t>Japan</a:t>
            </a:r>
          </a:p>
          <a:p>
            <a:r>
              <a:rPr lang="en-US" dirty="0">
                <a:solidFill>
                  <a:schemeClr val="bg1">
                    <a:lumMod val="75000"/>
                  </a:schemeClr>
                </a:solidFill>
              </a:rPr>
              <a:t>China</a:t>
            </a:r>
          </a:p>
          <a:p>
            <a:r>
              <a:rPr lang="en-US" dirty="0">
                <a:solidFill>
                  <a:schemeClr val="bg1">
                    <a:lumMod val="75000"/>
                  </a:schemeClr>
                </a:solidFill>
              </a:rPr>
              <a:t>Other</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32</a:t>
            </a:fld>
            <a:endParaRPr lang="en-US"/>
          </a:p>
        </p:txBody>
      </p:sp>
      <p:sp>
        <p:nvSpPr>
          <p:cNvPr id="6" name="Rectangle 5">
            <a:extLst>
              <a:ext uri="{FF2B5EF4-FFF2-40B4-BE49-F238E27FC236}">
                <a16:creationId xmlns:a16="http://schemas.microsoft.com/office/drawing/2014/main" id="{769B8F5C-CAFB-094E-9135-108EC6BBA549}"/>
              </a:ext>
            </a:extLst>
          </p:cNvPr>
          <p:cNvSpPr/>
          <p:nvPr/>
        </p:nvSpPr>
        <p:spPr>
          <a:xfrm>
            <a:off x="0" y="0"/>
            <a:ext cx="9144000" cy="6858000"/>
          </a:xfrm>
          <a:prstGeom prst="rect">
            <a:avLst/>
          </a:prstGeom>
          <a:noFill/>
          <a:ln w="3810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75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Japan</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dirty="0"/>
              <a:t>Portions of government dealing with trade</a:t>
            </a:r>
          </a:p>
          <a:p>
            <a:pPr lvl="1"/>
            <a:r>
              <a:rPr lang="en-US" dirty="0"/>
              <a:t>METI = Ministry of Economy, Trade, and Industry</a:t>
            </a:r>
          </a:p>
          <a:p>
            <a:pPr lvl="2"/>
            <a:r>
              <a:rPr lang="en-US" dirty="0"/>
              <a:t>Previously MITI, Ministry of International Trade and Industry</a:t>
            </a:r>
          </a:p>
          <a:p>
            <a:pPr lvl="1"/>
            <a:r>
              <a:rPr lang="en-US" dirty="0"/>
              <a:t>MAFF = Ministry of Agriculture, Forestry, and Fisheries</a:t>
            </a:r>
          </a:p>
          <a:p>
            <a:pPr lvl="2"/>
            <a:r>
              <a:rPr lang="en-US" dirty="0"/>
              <a:t>Handles all agriculture trade (with high tariffs)</a:t>
            </a:r>
          </a:p>
          <a:p>
            <a:pPr lvl="1"/>
            <a:r>
              <a:rPr lang="en-US" dirty="0"/>
              <a:t>MOFA = Ministry of Foreign Affairs</a:t>
            </a:r>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33</a:t>
            </a:fld>
            <a:endParaRPr lang="en-US"/>
          </a:p>
        </p:txBody>
      </p:sp>
    </p:spTree>
    <p:extLst>
      <p:ext uri="{BB962C8B-B14F-4D97-AF65-F5344CB8AC3E}">
        <p14:creationId xmlns:p14="http://schemas.microsoft.com/office/powerpoint/2010/main" val="25450390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Japan</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sz="2800" dirty="0"/>
              <a:t>Japan’s trade disputes</a:t>
            </a:r>
          </a:p>
          <a:p>
            <a:pPr lvl="1"/>
            <a:r>
              <a:rPr lang="en-US" sz="2400" dirty="0"/>
              <a:t>Most serious recent dispute has been with South Korea</a:t>
            </a:r>
          </a:p>
          <a:p>
            <a:pPr lvl="2"/>
            <a:r>
              <a:rPr lang="en-US" sz="2000" dirty="0"/>
              <a:t>2018:  S.K. Supreme Court ordered reparations from 2 Japanese companies for WWII forced labor.  </a:t>
            </a:r>
          </a:p>
          <a:p>
            <a:pPr lvl="2"/>
            <a:r>
              <a:rPr lang="en-US" sz="2000" dirty="0"/>
              <a:t>S.K. also continues concerns about WWII “comfort women”</a:t>
            </a:r>
          </a:p>
          <a:p>
            <a:pPr lvl="2"/>
            <a:r>
              <a:rPr lang="en-US" sz="2000" dirty="0"/>
              <a:t>2019:  Japan tightened export controls to S.K. and dropped S.K. from its “white list” for ”fast-track exports”</a:t>
            </a:r>
          </a:p>
          <a:p>
            <a:pPr lvl="2"/>
            <a:r>
              <a:rPr lang="en-US" sz="2000" dirty="0"/>
              <a:t>S.K cancelled military intelligence sharing</a:t>
            </a:r>
          </a:p>
          <a:p>
            <a:pPr lvl="2"/>
            <a:r>
              <a:rPr lang="en-US" sz="2000" dirty="0"/>
              <a:t>2-way trade dropped 41%</a:t>
            </a:r>
          </a:p>
          <a:p>
            <a:pPr lvl="2"/>
            <a:r>
              <a:rPr lang="en-US" sz="2000" dirty="0"/>
              <a:t>Foreign Ministers met 9/23/21, but have not yet resolved the issues.</a:t>
            </a:r>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34</a:t>
            </a:fld>
            <a:endParaRPr lang="en-US"/>
          </a:p>
        </p:txBody>
      </p:sp>
    </p:spTree>
    <p:extLst>
      <p:ext uri="{BB962C8B-B14F-4D97-AF65-F5344CB8AC3E}">
        <p14:creationId xmlns:p14="http://schemas.microsoft.com/office/powerpoint/2010/main" val="1965108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35</a:t>
            </a:fld>
            <a:endParaRPr lang="en-US"/>
          </a:p>
        </p:txBody>
      </p:sp>
      <p:pic>
        <p:nvPicPr>
          <p:cNvPr id="3" name="Picture 2">
            <a:extLst>
              <a:ext uri="{FF2B5EF4-FFF2-40B4-BE49-F238E27FC236}">
                <a16:creationId xmlns:a16="http://schemas.microsoft.com/office/drawing/2014/main" id="{5E0EC7A6-FEEE-1A48-8BCE-2ABC38D448B8}"/>
              </a:ext>
            </a:extLst>
          </p:cNvPr>
          <p:cNvPicPr>
            <a:picLocks noChangeAspect="1"/>
          </p:cNvPicPr>
          <p:nvPr/>
        </p:nvPicPr>
        <p:blipFill>
          <a:blip r:embed="rId3"/>
          <a:stretch>
            <a:fillRect/>
          </a:stretch>
        </p:blipFill>
        <p:spPr>
          <a:xfrm>
            <a:off x="0" y="1132489"/>
            <a:ext cx="9144000" cy="4593021"/>
          </a:xfrm>
          <a:prstGeom prst="rect">
            <a:avLst/>
          </a:prstGeom>
        </p:spPr>
      </p:pic>
      <p:sp>
        <p:nvSpPr>
          <p:cNvPr id="6" name="TextBox 5">
            <a:extLst>
              <a:ext uri="{FF2B5EF4-FFF2-40B4-BE49-F238E27FC236}">
                <a16:creationId xmlns:a16="http://schemas.microsoft.com/office/drawing/2014/main" id="{BC7B996A-B8A5-2D43-ACF7-32248F44A8AA}"/>
              </a:ext>
            </a:extLst>
          </p:cNvPr>
          <p:cNvSpPr txBox="1"/>
          <p:nvPr/>
        </p:nvSpPr>
        <p:spPr>
          <a:xfrm>
            <a:off x="2514600" y="533400"/>
            <a:ext cx="3810000" cy="523220"/>
          </a:xfrm>
          <a:prstGeom prst="rect">
            <a:avLst/>
          </a:prstGeom>
          <a:noFill/>
        </p:spPr>
        <p:txBody>
          <a:bodyPr wrap="square" rtlCol="0">
            <a:spAutoFit/>
          </a:bodyPr>
          <a:lstStyle/>
          <a:p>
            <a:pPr algn="ctr"/>
            <a:r>
              <a:rPr lang="en-US" sz="2800" dirty="0"/>
              <a:t>Japan Tariffs per WTO</a:t>
            </a:r>
          </a:p>
        </p:txBody>
      </p:sp>
    </p:spTree>
    <p:extLst>
      <p:ext uri="{BB962C8B-B14F-4D97-AF65-F5344CB8AC3E}">
        <p14:creationId xmlns:p14="http://schemas.microsoft.com/office/powerpoint/2010/main" val="3928975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36</a:t>
            </a:fld>
            <a:endParaRPr lang="en-US"/>
          </a:p>
        </p:txBody>
      </p:sp>
      <p:pic>
        <p:nvPicPr>
          <p:cNvPr id="2" name="Picture 1">
            <a:extLst>
              <a:ext uri="{FF2B5EF4-FFF2-40B4-BE49-F238E27FC236}">
                <a16:creationId xmlns:a16="http://schemas.microsoft.com/office/drawing/2014/main" id="{C53D819F-5684-E145-8444-20E0898DEB2F}"/>
              </a:ext>
            </a:extLst>
          </p:cNvPr>
          <p:cNvPicPr>
            <a:picLocks noChangeAspect="1"/>
          </p:cNvPicPr>
          <p:nvPr/>
        </p:nvPicPr>
        <p:blipFill>
          <a:blip r:embed="rId3"/>
          <a:stretch>
            <a:fillRect/>
          </a:stretch>
        </p:blipFill>
        <p:spPr>
          <a:xfrm>
            <a:off x="0" y="863643"/>
            <a:ext cx="9144000" cy="5130713"/>
          </a:xfrm>
          <a:prstGeom prst="rect">
            <a:avLst/>
          </a:prstGeom>
        </p:spPr>
      </p:pic>
      <p:sp>
        <p:nvSpPr>
          <p:cNvPr id="6" name="TextBox 5">
            <a:extLst>
              <a:ext uri="{FF2B5EF4-FFF2-40B4-BE49-F238E27FC236}">
                <a16:creationId xmlns:a16="http://schemas.microsoft.com/office/drawing/2014/main" id="{ADA7257B-C2E9-7A4B-8751-095CC5C4A7EC}"/>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Disputes Involving Japan per WTO</a:t>
            </a:r>
          </a:p>
        </p:txBody>
      </p:sp>
      <p:pic>
        <p:nvPicPr>
          <p:cNvPr id="7" name="Picture 6">
            <a:extLst>
              <a:ext uri="{FF2B5EF4-FFF2-40B4-BE49-F238E27FC236}">
                <a16:creationId xmlns:a16="http://schemas.microsoft.com/office/drawing/2014/main" id="{58FE4DEF-5892-A244-B53B-D3DA538A6783}"/>
              </a:ext>
            </a:extLst>
          </p:cNvPr>
          <p:cNvPicPr>
            <a:picLocks noChangeAspect="1"/>
          </p:cNvPicPr>
          <p:nvPr/>
        </p:nvPicPr>
        <p:blipFill>
          <a:blip r:embed="rId4"/>
          <a:stretch>
            <a:fillRect/>
          </a:stretch>
        </p:blipFill>
        <p:spPr>
          <a:xfrm>
            <a:off x="0" y="4180490"/>
            <a:ext cx="1905000" cy="1839310"/>
          </a:xfrm>
          <a:prstGeom prst="rect">
            <a:avLst/>
          </a:prstGeom>
        </p:spPr>
      </p:pic>
      <p:pic>
        <p:nvPicPr>
          <p:cNvPr id="3" name="Picture 2">
            <a:extLst>
              <a:ext uri="{FF2B5EF4-FFF2-40B4-BE49-F238E27FC236}">
                <a16:creationId xmlns:a16="http://schemas.microsoft.com/office/drawing/2014/main" id="{69BBA2C5-DFD9-454D-B233-35391DD44950}"/>
              </a:ext>
            </a:extLst>
          </p:cNvPr>
          <p:cNvPicPr>
            <a:picLocks noChangeAspect="1"/>
          </p:cNvPicPr>
          <p:nvPr/>
        </p:nvPicPr>
        <p:blipFill>
          <a:blip r:embed="rId5"/>
          <a:stretch>
            <a:fillRect/>
          </a:stretch>
        </p:blipFill>
        <p:spPr>
          <a:xfrm>
            <a:off x="3733800" y="4201182"/>
            <a:ext cx="2658390" cy="2028168"/>
          </a:xfrm>
          <a:prstGeom prst="rect">
            <a:avLst/>
          </a:prstGeom>
        </p:spPr>
      </p:pic>
    </p:spTree>
    <p:extLst>
      <p:ext uri="{BB962C8B-B14F-4D97-AF65-F5344CB8AC3E}">
        <p14:creationId xmlns:p14="http://schemas.microsoft.com/office/powerpoint/2010/main" val="575005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Japan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Disputes at WTO in 2020-21:  </a:t>
            </a:r>
            <a:r>
              <a:rPr lang="en-US" sz="1600" dirty="0">
                <a:solidFill>
                  <a:srgbClr val="0070C0"/>
                </a:solidFill>
              </a:rPr>
              <a:t>Respondent</a:t>
            </a:r>
            <a:r>
              <a:rPr lang="en-US" sz="1600" dirty="0"/>
              <a:t>	</a:t>
            </a:r>
            <a:r>
              <a:rPr lang="en-US" sz="1600" dirty="0">
                <a:solidFill>
                  <a:srgbClr val="FF0000"/>
                </a:solidFill>
              </a:rPr>
              <a:t>Complainant</a:t>
            </a:r>
            <a:endParaRPr lang="en-US" sz="2800" dirty="0"/>
          </a:p>
          <a:p>
            <a:pPr lvl="1"/>
            <a:r>
              <a:rPr lang="en-US" sz="2000" dirty="0"/>
              <a:t>DS601: </a:t>
            </a:r>
            <a:r>
              <a:rPr lang="en-US" sz="2000" dirty="0">
                <a:solidFill>
                  <a:srgbClr val="0070C0"/>
                </a:solidFill>
              </a:rPr>
              <a:t>China</a:t>
            </a:r>
            <a:r>
              <a:rPr lang="en-US" sz="2000" dirty="0"/>
              <a:t> — Anti-Dumping measures on stainless steel products from </a:t>
            </a:r>
            <a:r>
              <a:rPr lang="en-US" sz="2000" dirty="0">
                <a:solidFill>
                  <a:srgbClr val="FF0000"/>
                </a:solidFill>
              </a:rPr>
              <a:t>Japan</a:t>
            </a:r>
          </a:p>
          <a:p>
            <a:pPr lvl="2"/>
            <a:r>
              <a:rPr lang="en-US" sz="1800" dirty="0"/>
              <a:t>In consultations on 11 June 2021</a:t>
            </a:r>
          </a:p>
          <a:p>
            <a:pPr lvl="1"/>
            <a:r>
              <a:rPr lang="en-US" sz="2000" dirty="0"/>
              <a:t>DS594: </a:t>
            </a:r>
            <a:r>
              <a:rPr lang="en-US" sz="2000" dirty="0">
                <a:solidFill>
                  <a:srgbClr val="0070C0"/>
                </a:solidFill>
              </a:rPr>
              <a:t>Korea</a:t>
            </a:r>
            <a:r>
              <a:rPr lang="en-US" sz="2000" dirty="0"/>
              <a:t> — Measures Affecting Trade in Commercial Vessels (second complaint) (</a:t>
            </a:r>
            <a:r>
              <a:rPr lang="en-US" sz="2000" dirty="0">
                <a:solidFill>
                  <a:srgbClr val="FF0000"/>
                </a:solidFill>
              </a:rPr>
              <a:t>Japan</a:t>
            </a:r>
            <a:r>
              <a:rPr lang="en-US" sz="2000" dirty="0"/>
              <a:t>)</a:t>
            </a:r>
          </a:p>
          <a:p>
            <a:pPr lvl="2"/>
            <a:r>
              <a:rPr lang="en-US" sz="1800" dirty="0"/>
              <a:t>In consultations on 31 January 2020</a:t>
            </a:r>
            <a:endParaRPr lang="en-US" sz="900" dirty="0"/>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37</a:t>
            </a:fld>
            <a:endParaRPr lang="en-US" dirty="0"/>
          </a:p>
        </p:txBody>
      </p:sp>
    </p:spTree>
    <p:extLst>
      <p:ext uri="{BB962C8B-B14F-4D97-AF65-F5344CB8AC3E}">
        <p14:creationId xmlns:p14="http://schemas.microsoft.com/office/powerpoint/2010/main" val="1557606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1B20D08A-428A-E24B-9135-C9F18B89A3AA}"/>
              </a:ext>
            </a:extLst>
          </p:cNvPr>
          <p:cNvSpPr>
            <a:spLocks noGrp="1"/>
          </p:cNvSpPr>
          <p:nvPr>
            <p:ph type="ftr" sz="quarter" idx="11"/>
          </p:nvPr>
        </p:nvSpPr>
        <p:spPr/>
        <p:txBody>
          <a:bodyPr/>
          <a:lstStyle/>
          <a:p>
            <a:pPr>
              <a:defRPr/>
            </a:pPr>
            <a:r>
              <a:rPr lang="en-US"/>
              <a:t>Class 10:  Policies and Institutions: National, Other</a:t>
            </a:r>
          </a:p>
        </p:txBody>
      </p:sp>
      <p:sp>
        <p:nvSpPr>
          <p:cNvPr id="3" name="Slide Number Placeholder 2">
            <a:extLst>
              <a:ext uri="{FF2B5EF4-FFF2-40B4-BE49-F238E27FC236}">
                <a16:creationId xmlns:a16="http://schemas.microsoft.com/office/drawing/2014/main" id="{2EADA7F1-3977-A04D-8E41-9A8075486AAA}"/>
              </a:ext>
            </a:extLst>
          </p:cNvPr>
          <p:cNvSpPr>
            <a:spLocks noGrp="1"/>
          </p:cNvSpPr>
          <p:nvPr>
            <p:ph type="sldNum" sz="quarter" idx="12"/>
          </p:nvPr>
        </p:nvSpPr>
        <p:spPr/>
        <p:txBody>
          <a:bodyPr/>
          <a:lstStyle/>
          <a:p>
            <a:pPr>
              <a:defRPr/>
            </a:pPr>
            <a:fld id="{659DFB22-C7E9-9E4B-8431-4E4E88AD005A}" type="slidenum">
              <a:rPr lang="en-US" smtClean="0"/>
              <a:pPr>
                <a:defRPr/>
              </a:pPr>
              <a:t>38</a:t>
            </a:fld>
            <a:endParaRPr lang="en-US"/>
          </a:p>
        </p:txBody>
      </p:sp>
    </p:spTree>
    <p:extLst>
      <p:ext uri="{BB962C8B-B14F-4D97-AF65-F5344CB8AC3E}">
        <p14:creationId xmlns:p14="http://schemas.microsoft.com/office/powerpoint/2010/main" val="36665630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371600"/>
            <a:ext cx="8229600" cy="4525963"/>
          </a:xfrm>
        </p:spPr>
        <p:txBody>
          <a:bodyPr/>
          <a:lstStyle/>
          <a:p>
            <a:pPr marL="0" indent="0">
              <a:buNone/>
            </a:pPr>
            <a:r>
              <a:rPr lang="en-US" sz="2800" dirty="0"/>
              <a:t>From Jackson:</a:t>
            </a:r>
          </a:p>
          <a:p>
            <a:r>
              <a:rPr lang="en-US" sz="2800" dirty="0"/>
              <a:t>Why is Japan a less complicated country than the US and EU for understanding its interaction with international trade law and negotiations?</a:t>
            </a:r>
          </a:p>
          <a:p>
            <a:endParaRPr lang="en-US" sz="2800" dirty="0"/>
          </a:p>
          <a:p>
            <a:pPr marL="0" indent="0">
              <a:buNone/>
            </a:pPr>
            <a:r>
              <a:rPr lang="en-US" sz="2800" dirty="0"/>
              <a:t>From METI: </a:t>
            </a:r>
          </a:p>
          <a:p>
            <a:r>
              <a:rPr lang="en-US" sz="2800" dirty="0"/>
              <a:t>What is METI’s “general rule”? </a:t>
            </a:r>
          </a:p>
          <a:p>
            <a:r>
              <a:rPr lang="en-US" sz="2800" dirty="0"/>
              <a:t>What are some of the exceptions to free trade that they base their trade controls on? </a:t>
            </a:r>
          </a:p>
          <a:p>
            <a:r>
              <a:rPr lang="en-US" sz="2800" dirty="0"/>
              <a:t>What are some of the things that METI does? </a:t>
            </a:r>
            <a:endParaRPr lang="en-US" sz="2400" dirty="0"/>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39</a:t>
            </a:fld>
            <a:endParaRPr lang="en-US"/>
          </a:p>
        </p:txBody>
      </p:sp>
    </p:spTree>
    <p:extLst>
      <p:ext uri="{BB962C8B-B14F-4D97-AF65-F5344CB8AC3E}">
        <p14:creationId xmlns:p14="http://schemas.microsoft.com/office/powerpoint/2010/main" val="2855503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0B5B-14B6-6240-9A24-F3FA05834F2C}"/>
              </a:ext>
            </a:extLst>
          </p:cNvPr>
          <p:cNvSpPr>
            <a:spLocks noGrp="1"/>
          </p:cNvSpPr>
          <p:nvPr>
            <p:ph type="title"/>
          </p:nvPr>
        </p:nvSpPr>
        <p:spPr/>
        <p:txBody>
          <a:bodyPr/>
          <a:lstStyle/>
          <a:p>
            <a:r>
              <a:rPr lang="en-US" dirty="0"/>
              <a:t>Announcement</a:t>
            </a:r>
          </a:p>
        </p:txBody>
      </p:sp>
      <p:sp>
        <p:nvSpPr>
          <p:cNvPr id="3" name="Content Placeholder 2">
            <a:extLst>
              <a:ext uri="{FF2B5EF4-FFF2-40B4-BE49-F238E27FC236}">
                <a16:creationId xmlns:a16="http://schemas.microsoft.com/office/drawing/2014/main" id="{95BCFAF4-180D-B245-9203-31F6ECA5499F}"/>
              </a:ext>
            </a:extLst>
          </p:cNvPr>
          <p:cNvSpPr>
            <a:spLocks noGrp="1"/>
          </p:cNvSpPr>
          <p:nvPr>
            <p:ph idx="1"/>
          </p:nvPr>
        </p:nvSpPr>
        <p:spPr/>
        <p:txBody>
          <a:bodyPr/>
          <a:lstStyle/>
          <a:p>
            <a:r>
              <a:rPr lang="en-US" dirty="0"/>
              <a:t>Quizzes</a:t>
            </a:r>
          </a:p>
          <a:p>
            <a:pPr lvl="1"/>
            <a:r>
              <a:rPr lang="en-US" dirty="0"/>
              <a:t>Results:</a:t>
            </a:r>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2F47859F-79BB-2D45-9C81-08E69B399686}"/>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63BD19A7-7EBE-1E41-97C6-551AE0A8B0FA}"/>
              </a:ext>
            </a:extLst>
          </p:cNvPr>
          <p:cNvSpPr>
            <a:spLocks noGrp="1"/>
          </p:cNvSpPr>
          <p:nvPr>
            <p:ph type="sldNum" sz="quarter" idx="12"/>
          </p:nvPr>
        </p:nvSpPr>
        <p:spPr/>
        <p:txBody>
          <a:bodyPr/>
          <a:lstStyle/>
          <a:p>
            <a:pPr>
              <a:defRPr/>
            </a:pPr>
            <a:fld id="{659DFB22-C7E9-9E4B-8431-4E4E88AD005A}" type="slidenum">
              <a:rPr lang="en-US" smtClean="0"/>
              <a:pPr>
                <a:defRPr/>
              </a:pPr>
              <a:t>4</a:t>
            </a:fld>
            <a:endParaRPr lang="en-US"/>
          </a:p>
        </p:txBody>
      </p:sp>
      <p:graphicFrame>
        <p:nvGraphicFramePr>
          <p:cNvPr id="6" name="Table 5">
            <a:extLst>
              <a:ext uri="{FF2B5EF4-FFF2-40B4-BE49-F238E27FC236}">
                <a16:creationId xmlns:a16="http://schemas.microsoft.com/office/drawing/2014/main" id="{40D79CDC-B2D8-CB46-9BF1-7B7249E6986B}"/>
              </a:ext>
            </a:extLst>
          </p:cNvPr>
          <p:cNvGraphicFramePr>
            <a:graphicFrameLocks noGrp="1"/>
          </p:cNvGraphicFramePr>
          <p:nvPr>
            <p:extLst>
              <p:ext uri="{D42A27DB-BD31-4B8C-83A1-F6EECF244321}">
                <p14:modId xmlns:p14="http://schemas.microsoft.com/office/powerpoint/2010/main" val="259321447"/>
              </p:ext>
            </p:extLst>
          </p:nvPr>
        </p:nvGraphicFramePr>
        <p:xfrm>
          <a:off x="2057400" y="2819400"/>
          <a:ext cx="5181600" cy="2438400"/>
        </p:xfrm>
        <a:graphic>
          <a:graphicData uri="http://schemas.openxmlformats.org/drawingml/2006/table">
            <a:tbl>
              <a:tblPr>
                <a:tableStyleId>{5C22544A-7EE6-4342-B048-85BDC9FD1C3A}</a:tableStyleId>
              </a:tblPr>
              <a:tblGrid>
                <a:gridCol w="1036320">
                  <a:extLst>
                    <a:ext uri="{9D8B030D-6E8A-4147-A177-3AD203B41FA5}">
                      <a16:colId xmlns:a16="http://schemas.microsoft.com/office/drawing/2014/main" val="2740386984"/>
                    </a:ext>
                  </a:extLst>
                </a:gridCol>
                <a:gridCol w="1036320">
                  <a:extLst>
                    <a:ext uri="{9D8B030D-6E8A-4147-A177-3AD203B41FA5}">
                      <a16:colId xmlns:a16="http://schemas.microsoft.com/office/drawing/2014/main" val="5857920"/>
                    </a:ext>
                  </a:extLst>
                </a:gridCol>
                <a:gridCol w="1036320">
                  <a:extLst>
                    <a:ext uri="{9D8B030D-6E8A-4147-A177-3AD203B41FA5}">
                      <a16:colId xmlns:a16="http://schemas.microsoft.com/office/drawing/2014/main" val="3888025130"/>
                    </a:ext>
                  </a:extLst>
                </a:gridCol>
                <a:gridCol w="1036320">
                  <a:extLst>
                    <a:ext uri="{9D8B030D-6E8A-4147-A177-3AD203B41FA5}">
                      <a16:colId xmlns:a16="http://schemas.microsoft.com/office/drawing/2014/main" val="2885641947"/>
                    </a:ext>
                  </a:extLst>
                </a:gridCol>
                <a:gridCol w="1036320">
                  <a:extLst>
                    <a:ext uri="{9D8B030D-6E8A-4147-A177-3AD203B41FA5}">
                      <a16:colId xmlns:a16="http://schemas.microsoft.com/office/drawing/2014/main" val="3167394218"/>
                    </a:ext>
                  </a:extLst>
                </a:gridCol>
              </a:tblGrid>
              <a:tr h="406400">
                <a:tc>
                  <a:txBody>
                    <a:bodyPr/>
                    <a:lstStyle/>
                    <a:p>
                      <a:pPr algn="ctr" fontAlgn="b"/>
                      <a:r>
                        <a:rPr lang="en-US" sz="2400" u="none" strike="noStrike">
                          <a:effectLst/>
                        </a:rPr>
                        <a:t> </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2400" u="none" strike="noStrike">
                          <a:effectLst/>
                        </a:rPr>
                        <a:t>Q1</a:t>
                      </a:r>
                      <a:endParaRPr lang="en-US" sz="2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400" u="none" strike="noStrike">
                          <a:effectLst/>
                        </a:rPr>
                        <a:t>Q2</a:t>
                      </a:r>
                      <a:endParaRPr lang="en-US" sz="2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400" u="none" strike="noStrike">
                          <a:effectLst/>
                        </a:rPr>
                        <a:t>Q3</a:t>
                      </a:r>
                      <a:endParaRPr lang="en-US" sz="2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2400" u="none" strike="noStrike">
                          <a:effectLst/>
                        </a:rPr>
                        <a:t>Q4</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30443150"/>
                  </a:ext>
                </a:extLst>
              </a:tr>
              <a:tr h="406400">
                <a:tc>
                  <a:txBody>
                    <a:bodyPr/>
                    <a:lstStyle/>
                    <a:p>
                      <a:pPr algn="ctr" fontAlgn="b"/>
                      <a:r>
                        <a:rPr lang="en-US" sz="2400" u="none" strike="noStrike">
                          <a:effectLst/>
                        </a:rPr>
                        <a:t>Mean</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8.97</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7.21</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6.50</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8.66</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48969506"/>
                  </a:ext>
                </a:extLst>
              </a:tr>
              <a:tr h="406400">
                <a:tc>
                  <a:txBody>
                    <a:bodyPr/>
                    <a:lstStyle/>
                    <a:p>
                      <a:pPr algn="ctr" fontAlgn="b"/>
                      <a:r>
                        <a:rPr lang="en-US" sz="2400" u="none" strike="noStrike">
                          <a:effectLst/>
                        </a:rPr>
                        <a:t>Median</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9</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7.5</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6.5</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9</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63260588"/>
                  </a:ext>
                </a:extLst>
              </a:tr>
              <a:tr h="406400">
                <a:tc>
                  <a:txBody>
                    <a:bodyPr/>
                    <a:lstStyle/>
                    <a:p>
                      <a:pPr algn="ctr" fontAlgn="b"/>
                      <a:r>
                        <a:rPr lang="en-US" sz="2400" u="none" strike="noStrike">
                          <a:effectLst/>
                        </a:rPr>
                        <a:t>Max</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10</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9.5</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9.5</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10</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11640251"/>
                  </a:ext>
                </a:extLst>
              </a:tr>
              <a:tr h="406400">
                <a:tc>
                  <a:txBody>
                    <a:bodyPr/>
                    <a:lstStyle/>
                    <a:p>
                      <a:pPr algn="ctr" fontAlgn="b"/>
                      <a:r>
                        <a:rPr lang="en-US" sz="2400" u="none" strike="noStrike">
                          <a:effectLst/>
                        </a:rPr>
                        <a:t>Min</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6.5</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4</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4</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5</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01933001"/>
                  </a:ext>
                </a:extLst>
              </a:tr>
              <a:tr h="406400">
                <a:tc>
                  <a:txBody>
                    <a:bodyPr/>
                    <a:lstStyle/>
                    <a:p>
                      <a:pPr algn="ctr" fontAlgn="b"/>
                      <a:r>
                        <a:rPr lang="en-US" sz="2400" u="none" strike="noStrike">
                          <a:effectLst/>
                        </a:rPr>
                        <a:t>S.D.</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1.09</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1.70</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1.72</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1.31</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23349136"/>
                  </a:ext>
                </a:extLst>
              </a:tr>
            </a:tbl>
          </a:graphicData>
        </a:graphic>
      </p:graphicFrame>
    </p:spTree>
    <p:extLst>
      <p:ext uri="{BB962C8B-B14F-4D97-AF65-F5344CB8AC3E}">
        <p14:creationId xmlns:p14="http://schemas.microsoft.com/office/powerpoint/2010/main" val="72034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Japan’s</a:t>
            </a:r>
            <a:br>
              <a:rPr lang="en-US" dirty="0"/>
            </a:br>
            <a:r>
              <a:rPr lang="en-US" dirty="0"/>
              <a:t>“Trade Policy Review 2020”</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What seem to be the biggest changes in trade policy during the 2017-20 period reported here?</a:t>
            </a:r>
          </a:p>
          <a:p>
            <a:r>
              <a:rPr lang="en-US" dirty="0"/>
              <a:t>Which sectors are the largest in Japan?</a:t>
            </a:r>
          </a:p>
          <a:p>
            <a:r>
              <a:rPr lang="en-US" dirty="0"/>
              <a:t>How large are Japan’s tariffs?</a:t>
            </a:r>
          </a:p>
          <a:p>
            <a:r>
              <a:rPr lang="en-US" dirty="0"/>
              <a:t>Does Japan use tariff-rate quotas?</a:t>
            </a:r>
          </a:p>
          <a:p>
            <a:r>
              <a:rPr lang="en-US" dirty="0"/>
              <a:t>What change has Japan made that may be most criticized by others?</a:t>
            </a:r>
            <a:endParaRPr lang="en-US" sz="2400" dirty="0"/>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40</a:t>
            </a:fld>
            <a:endParaRPr lang="en-US"/>
          </a:p>
        </p:txBody>
      </p:sp>
    </p:spTree>
    <p:extLst>
      <p:ext uri="{BB962C8B-B14F-4D97-AF65-F5344CB8AC3E}">
        <p14:creationId xmlns:p14="http://schemas.microsoft.com/office/powerpoint/2010/main" val="4167555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dirty="0">
                <a:solidFill>
                  <a:schemeClr val="bg1">
                    <a:lumMod val="75000"/>
                  </a:schemeClr>
                </a:solidFill>
              </a:rPr>
              <a:t>European Union</a:t>
            </a:r>
          </a:p>
          <a:p>
            <a:r>
              <a:rPr lang="en-US" dirty="0">
                <a:solidFill>
                  <a:schemeClr val="bg1">
                    <a:lumMod val="75000"/>
                  </a:schemeClr>
                </a:solidFill>
              </a:rPr>
              <a:t>Japan</a:t>
            </a:r>
          </a:p>
          <a:p>
            <a:r>
              <a:rPr lang="en-US" dirty="0"/>
              <a:t>China</a:t>
            </a:r>
          </a:p>
          <a:p>
            <a:r>
              <a:rPr lang="en-US" dirty="0">
                <a:solidFill>
                  <a:schemeClr val="bg1">
                    <a:lumMod val="75000"/>
                  </a:schemeClr>
                </a:solidFill>
              </a:rPr>
              <a:t>Other</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41</a:t>
            </a:fld>
            <a:endParaRPr lang="en-US"/>
          </a:p>
        </p:txBody>
      </p:sp>
      <p:sp>
        <p:nvSpPr>
          <p:cNvPr id="6" name="Rectangle 5">
            <a:extLst>
              <a:ext uri="{FF2B5EF4-FFF2-40B4-BE49-F238E27FC236}">
                <a16:creationId xmlns:a16="http://schemas.microsoft.com/office/drawing/2014/main" id="{769B8F5C-CAFB-094E-9135-108EC6BBA549}"/>
              </a:ext>
            </a:extLst>
          </p:cNvPr>
          <p:cNvSpPr/>
          <p:nvPr/>
        </p:nvSpPr>
        <p:spPr>
          <a:xfrm>
            <a:off x="0" y="0"/>
            <a:ext cx="9144000" cy="6858000"/>
          </a:xfrm>
          <a:prstGeom prst="rect">
            <a:avLst/>
          </a:prstGeom>
          <a:noFill/>
          <a:ln w="3810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142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China</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dirty="0"/>
              <a:t>Part of government dealing with trade</a:t>
            </a:r>
          </a:p>
          <a:p>
            <a:pPr lvl="1"/>
            <a:r>
              <a:rPr lang="en-US" dirty="0"/>
              <a:t>MOFCOM = Ministry of Commerce</a:t>
            </a:r>
          </a:p>
          <a:p>
            <a:pPr lvl="2"/>
            <a:r>
              <a:rPr lang="en-US" dirty="0"/>
              <a:t>Mission: To draft the laws and regulations governing foreign trade </a:t>
            </a:r>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42</a:t>
            </a:fld>
            <a:endParaRPr lang="en-US"/>
          </a:p>
        </p:txBody>
      </p:sp>
    </p:spTree>
    <p:extLst>
      <p:ext uri="{BB962C8B-B14F-4D97-AF65-F5344CB8AC3E}">
        <p14:creationId xmlns:p14="http://schemas.microsoft.com/office/powerpoint/2010/main" val="3236493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43</a:t>
            </a:fld>
            <a:endParaRPr lang="en-US"/>
          </a:p>
        </p:txBody>
      </p:sp>
      <p:sp>
        <p:nvSpPr>
          <p:cNvPr id="6" name="TextBox 5">
            <a:extLst>
              <a:ext uri="{FF2B5EF4-FFF2-40B4-BE49-F238E27FC236}">
                <a16:creationId xmlns:a16="http://schemas.microsoft.com/office/drawing/2014/main" id="{BC7B996A-B8A5-2D43-ACF7-32248F44A8AA}"/>
              </a:ext>
            </a:extLst>
          </p:cNvPr>
          <p:cNvSpPr txBox="1"/>
          <p:nvPr/>
        </p:nvSpPr>
        <p:spPr>
          <a:xfrm>
            <a:off x="2514600" y="533400"/>
            <a:ext cx="3810000" cy="523220"/>
          </a:xfrm>
          <a:prstGeom prst="rect">
            <a:avLst/>
          </a:prstGeom>
          <a:noFill/>
        </p:spPr>
        <p:txBody>
          <a:bodyPr wrap="square" rtlCol="0">
            <a:spAutoFit/>
          </a:bodyPr>
          <a:lstStyle/>
          <a:p>
            <a:pPr algn="ctr"/>
            <a:r>
              <a:rPr lang="en-US" sz="2800" dirty="0"/>
              <a:t>China Tariffs per WTO</a:t>
            </a:r>
          </a:p>
        </p:txBody>
      </p:sp>
      <p:pic>
        <p:nvPicPr>
          <p:cNvPr id="7" name="Picture 6">
            <a:extLst>
              <a:ext uri="{FF2B5EF4-FFF2-40B4-BE49-F238E27FC236}">
                <a16:creationId xmlns:a16="http://schemas.microsoft.com/office/drawing/2014/main" id="{A8733A3B-E4D1-DC42-A9FD-E2ECCECFD1C0}"/>
              </a:ext>
            </a:extLst>
          </p:cNvPr>
          <p:cNvPicPr>
            <a:picLocks noChangeAspect="1"/>
          </p:cNvPicPr>
          <p:nvPr/>
        </p:nvPicPr>
        <p:blipFill>
          <a:blip r:embed="rId3"/>
          <a:stretch>
            <a:fillRect/>
          </a:stretch>
        </p:blipFill>
        <p:spPr>
          <a:xfrm>
            <a:off x="0" y="1095375"/>
            <a:ext cx="9144000" cy="4667250"/>
          </a:xfrm>
          <a:prstGeom prst="rect">
            <a:avLst/>
          </a:prstGeom>
        </p:spPr>
      </p:pic>
    </p:spTree>
    <p:extLst>
      <p:ext uri="{BB962C8B-B14F-4D97-AF65-F5344CB8AC3E}">
        <p14:creationId xmlns:p14="http://schemas.microsoft.com/office/powerpoint/2010/main" val="3869098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44</a:t>
            </a:fld>
            <a:endParaRPr lang="en-US"/>
          </a:p>
        </p:txBody>
      </p:sp>
      <p:pic>
        <p:nvPicPr>
          <p:cNvPr id="2" name="Picture 1">
            <a:extLst>
              <a:ext uri="{FF2B5EF4-FFF2-40B4-BE49-F238E27FC236}">
                <a16:creationId xmlns:a16="http://schemas.microsoft.com/office/drawing/2014/main" id="{5160FBF3-BD5A-8C42-AEA5-25C0979439D1}"/>
              </a:ext>
            </a:extLst>
          </p:cNvPr>
          <p:cNvPicPr>
            <a:picLocks noChangeAspect="1"/>
          </p:cNvPicPr>
          <p:nvPr/>
        </p:nvPicPr>
        <p:blipFill>
          <a:blip r:embed="rId3"/>
          <a:stretch>
            <a:fillRect/>
          </a:stretch>
        </p:blipFill>
        <p:spPr>
          <a:xfrm>
            <a:off x="0" y="863643"/>
            <a:ext cx="9144000" cy="5130713"/>
          </a:xfrm>
          <a:prstGeom prst="rect">
            <a:avLst/>
          </a:prstGeom>
        </p:spPr>
      </p:pic>
      <p:sp>
        <p:nvSpPr>
          <p:cNvPr id="6" name="TextBox 5">
            <a:extLst>
              <a:ext uri="{FF2B5EF4-FFF2-40B4-BE49-F238E27FC236}">
                <a16:creationId xmlns:a16="http://schemas.microsoft.com/office/drawing/2014/main" id="{CAC1A97C-55CE-E446-91B3-6BF42C18C8A6}"/>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Disputes Involving China per WTO</a:t>
            </a:r>
          </a:p>
        </p:txBody>
      </p:sp>
      <p:pic>
        <p:nvPicPr>
          <p:cNvPr id="7" name="Picture 6">
            <a:extLst>
              <a:ext uri="{FF2B5EF4-FFF2-40B4-BE49-F238E27FC236}">
                <a16:creationId xmlns:a16="http://schemas.microsoft.com/office/drawing/2014/main" id="{FAA93CC8-6A0A-F447-B210-AADD16A6A6E1}"/>
              </a:ext>
            </a:extLst>
          </p:cNvPr>
          <p:cNvPicPr>
            <a:picLocks noChangeAspect="1"/>
          </p:cNvPicPr>
          <p:nvPr/>
        </p:nvPicPr>
        <p:blipFill>
          <a:blip r:embed="rId4"/>
          <a:stretch>
            <a:fillRect/>
          </a:stretch>
        </p:blipFill>
        <p:spPr>
          <a:xfrm>
            <a:off x="0" y="4180490"/>
            <a:ext cx="1905000" cy="1839310"/>
          </a:xfrm>
          <a:prstGeom prst="rect">
            <a:avLst/>
          </a:prstGeom>
        </p:spPr>
      </p:pic>
      <p:pic>
        <p:nvPicPr>
          <p:cNvPr id="8" name="Picture 7">
            <a:extLst>
              <a:ext uri="{FF2B5EF4-FFF2-40B4-BE49-F238E27FC236}">
                <a16:creationId xmlns:a16="http://schemas.microsoft.com/office/drawing/2014/main" id="{E2108507-0685-BD4F-AFCA-0D75CAFA8A45}"/>
              </a:ext>
            </a:extLst>
          </p:cNvPr>
          <p:cNvPicPr>
            <a:picLocks noChangeAspect="1"/>
          </p:cNvPicPr>
          <p:nvPr/>
        </p:nvPicPr>
        <p:blipFill>
          <a:blip r:embed="rId5"/>
          <a:stretch>
            <a:fillRect/>
          </a:stretch>
        </p:blipFill>
        <p:spPr>
          <a:xfrm>
            <a:off x="3352800" y="4310556"/>
            <a:ext cx="2540000" cy="1970690"/>
          </a:xfrm>
          <a:prstGeom prst="rect">
            <a:avLst/>
          </a:prstGeom>
        </p:spPr>
      </p:pic>
    </p:spTree>
    <p:extLst>
      <p:ext uri="{BB962C8B-B14F-4D97-AF65-F5344CB8AC3E}">
        <p14:creationId xmlns:p14="http://schemas.microsoft.com/office/powerpoint/2010/main" val="371545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China</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Disputes at WTO in 2020-21:  </a:t>
            </a:r>
            <a:r>
              <a:rPr lang="en-US" sz="1600" dirty="0">
                <a:solidFill>
                  <a:srgbClr val="0070C0"/>
                </a:solidFill>
              </a:rPr>
              <a:t>Respondent</a:t>
            </a:r>
            <a:r>
              <a:rPr lang="en-US" sz="1600" dirty="0"/>
              <a:t>	</a:t>
            </a:r>
            <a:r>
              <a:rPr lang="en-US" sz="1600" dirty="0">
                <a:solidFill>
                  <a:srgbClr val="FF0000"/>
                </a:solidFill>
              </a:rPr>
              <a:t>Complainant</a:t>
            </a:r>
            <a:endParaRPr lang="en-US" sz="2800" dirty="0"/>
          </a:p>
          <a:p>
            <a:pPr lvl="1"/>
            <a:r>
              <a:rPr lang="en-US" sz="2000" dirty="0"/>
              <a:t>DS603: </a:t>
            </a:r>
            <a:r>
              <a:rPr lang="en-US" sz="2000" dirty="0">
                <a:solidFill>
                  <a:srgbClr val="0070C0"/>
                </a:solidFill>
              </a:rPr>
              <a:t>Australia</a:t>
            </a:r>
            <a:r>
              <a:rPr lang="en-US" sz="2000" dirty="0"/>
              <a:t> — Anti-Dumping and Countervailing Duty Measures on Certain Products from </a:t>
            </a:r>
            <a:r>
              <a:rPr lang="en-US" sz="2000" dirty="0">
                <a:solidFill>
                  <a:srgbClr val="FF0000"/>
                </a:solidFill>
              </a:rPr>
              <a:t>China</a:t>
            </a:r>
          </a:p>
          <a:p>
            <a:pPr lvl="2"/>
            <a:r>
              <a:rPr lang="en-US" sz="1800" dirty="0"/>
              <a:t>In consultations on 24 June 2021</a:t>
            </a:r>
          </a:p>
          <a:p>
            <a:pPr lvl="1"/>
            <a:r>
              <a:rPr lang="en-US" sz="2000" dirty="0"/>
              <a:t>DS602: </a:t>
            </a:r>
            <a:r>
              <a:rPr lang="en-US" sz="2000" dirty="0">
                <a:solidFill>
                  <a:srgbClr val="0070C0"/>
                </a:solidFill>
              </a:rPr>
              <a:t>China</a:t>
            </a:r>
            <a:r>
              <a:rPr lang="en-US" sz="2000" dirty="0"/>
              <a:t> — Anti-Dumping and Countervailing Duty Measures on Wine from </a:t>
            </a:r>
            <a:r>
              <a:rPr lang="en-US" sz="2000" dirty="0">
                <a:solidFill>
                  <a:srgbClr val="FF0000"/>
                </a:solidFill>
              </a:rPr>
              <a:t>Australia</a:t>
            </a:r>
          </a:p>
          <a:p>
            <a:pPr lvl="2"/>
            <a:r>
              <a:rPr lang="en-US" sz="1800" dirty="0"/>
              <a:t>In consultations on 22 June 2021</a:t>
            </a:r>
          </a:p>
          <a:p>
            <a:pPr lvl="1"/>
            <a:r>
              <a:rPr lang="en-US" sz="2000" dirty="0"/>
              <a:t>DS601: </a:t>
            </a:r>
            <a:r>
              <a:rPr lang="en-US" sz="2000" dirty="0">
                <a:solidFill>
                  <a:srgbClr val="0070C0"/>
                </a:solidFill>
              </a:rPr>
              <a:t>China</a:t>
            </a:r>
            <a:r>
              <a:rPr lang="en-US" sz="2000" dirty="0"/>
              <a:t> — Anti-Dumping measures on stainless steel products from </a:t>
            </a:r>
            <a:r>
              <a:rPr lang="en-US" sz="2000" dirty="0">
                <a:solidFill>
                  <a:srgbClr val="FF0000"/>
                </a:solidFill>
              </a:rPr>
              <a:t>Japan</a:t>
            </a:r>
          </a:p>
          <a:p>
            <a:pPr lvl="2"/>
            <a:r>
              <a:rPr lang="en-US" sz="1800" dirty="0"/>
              <a:t>In consultations on 11 June 2021</a:t>
            </a:r>
          </a:p>
          <a:p>
            <a:pPr lvl="1"/>
            <a:r>
              <a:rPr lang="en-US" sz="2000" dirty="0"/>
              <a:t>DS597: </a:t>
            </a:r>
            <a:r>
              <a:rPr lang="en-US" sz="2000" dirty="0">
                <a:solidFill>
                  <a:srgbClr val="0070C0"/>
                </a:solidFill>
              </a:rPr>
              <a:t>United States </a:t>
            </a:r>
            <a:r>
              <a:rPr lang="en-US" sz="2000" dirty="0"/>
              <a:t>— Origin Marking Requirement (from </a:t>
            </a:r>
            <a:r>
              <a:rPr lang="en-US" sz="2000" dirty="0">
                <a:solidFill>
                  <a:srgbClr val="FF0000"/>
                </a:solidFill>
              </a:rPr>
              <a:t>Hong Kong, China</a:t>
            </a:r>
            <a:r>
              <a:rPr lang="en-US" sz="2000" dirty="0"/>
              <a:t>)</a:t>
            </a:r>
          </a:p>
          <a:p>
            <a:pPr lvl="2"/>
            <a:r>
              <a:rPr lang="en-US" sz="1800" dirty="0"/>
              <a:t>Panel composed on 29 April 2021</a:t>
            </a:r>
          </a:p>
          <a:p>
            <a:pPr lvl="2"/>
            <a:endParaRPr lang="en-US" sz="1200" dirty="0"/>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45</a:t>
            </a:fld>
            <a:endParaRPr lang="en-US" dirty="0"/>
          </a:p>
        </p:txBody>
      </p:sp>
    </p:spTree>
    <p:extLst>
      <p:ext uri="{BB962C8B-B14F-4D97-AF65-F5344CB8AC3E}">
        <p14:creationId xmlns:p14="http://schemas.microsoft.com/office/powerpoint/2010/main" val="3338873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1B20D08A-428A-E24B-9135-C9F18B89A3AA}"/>
              </a:ext>
            </a:extLst>
          </p:cNvPr>
          <p:cNvSpPr>
            <a:spLocks noGrp="1"/>
          </p:cNvSpPr>
          <p:nvPr>
            <p:ph type="ftr" sz="quarter" idx="11"/>
          </p:nvPr>
        </p:nvSpPr>
        <p:spPr/>
        <p:txBody>
          <a:bodyPr/>
          <a:lstStyle/>
          <a:p>
            <a:pPr>
              <a:defRPr/>
            </a:pPr>
            <a:r>
              <a:rPr lang="en-US"/>
              <a:t>Class 10:  Policies and Institutions: National, Other</a:t>
            </a:r>
          </a:p>
        </p:txBody>
      </p:sp>
      <p:sp>
        <p:nvSpPr>
          <p:cNvPr id="3" name="Slide Number Placeholder 2">
            <a:extLst>
              <a:ext uri="{FF2B5EF4-FFF2-40B4-BE49-F238E27FC236}">
                <a16:creationId xmlns:a16="http://schemas.microsoft.com/office/drawing/2014/main" id="{2EADA7F1-3977-A04D-8E41-9A8075486AAA}"/>
              </a:ext>
            </a:extLst>
          </p:cNvPr>
          <p:cNvSpPr>
            <a:spLocks noGrp="1"/>
          </p:cNvSpPr>
          <p:nvPr>
            <p:ph type="sldNum" sz="quarter" idx="12"/>
          </p:nvPr>
        </p:nvSpPr>
        <p:spPr/>
        <p:txBody>
          <a:bodyPr/>
          <a:lstStyle/>
          <a:p>
            <a:pPr>
              <a:defRPr/>
            </a:pPr>
            <a:fld id="{659DFB22-C7E9-9E4B-8431-4E4E88AD005A}" type="slidenum">
              <a:rPr lang="en-US" smtClean="0"/>
              <a:pPr>
                <a:defRPr/>
              </a:pPr>
              <a:t>46</a:t>
            </a:fld>
            <a:endParaRPr lang="en-US"/>
          </a:p>
        </p:txBody>
      </p:sp>
    </p:spTree>
    <p:extLst>
      <p:ext uri="{BB962C8B-B14F-4D97-AF65-F5344CB8AC3E}">
        <p14:creationId xmlns:p14="http://schemas.microsoft.com/office/powerpoint/2010/main" val="27786828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China’s</a:t>
            </a:r>
            <a:br>
              <a:rPr lang="en-US" dirty="0"/>
            </a:br>
            <a:r>
              <a:rPr lang="en-US" dirty="0"/>
              <a:t>“Trade Policy Review 2018”</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How had (as of this 2018 report) China’s GDP growth rate changed?  How had its current account surplus changed? </a:t>
            </a:r>
          </a:p>
          <a:p>
            <a:r>
              <a:rPr lang="en-US" dirty="0"/>
              <a:t>Did the government intend to eliminate State Owned Enterprises? </a:t>
            </a:r>
          </a:p>
          <a:p>
            <a:r>
              <a:rPr lang="en-US" dirty="0"/>
              <a:t>How, if at all, does China manage inward foreign direct investment? </a:t>
            </a:r>
          </a:p>
          <a:p>
            <a:r>
              <a:rPr lang="en-US" dirty="0"/>
              <a:t>Does China require technology transfer by foreign investors? </a:t>
            </a:r>
            <a:endParaRPr lang="en-US" sz="2400" dirty="0"/>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47</a:t>
            </a:fld>
            <a:endParaRPr lang="en-US"/>
          </a:p>
        </p:txBody>
      </p:sp>
    </p:spTree>
    <p:extLst>
      <p:ext uri="{BB962C8B-B14F-4D97-AF65-F5344CB8AC3E}">
        <p14:creationId xmlns:p14="http://schemas.microsoft.com/office/powerpoint/2010/main" val="2258842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“Trade Policy Review 2018” continued</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How high are China’s tariffs?</a:t>
            </a:r>
          </a:p>
          <a:p>
            <a:r>
              <a:rPr lang="en-US" dirty="0"/>
              <a:t>What is China’s policy regarding trade in garbage (solid waste)?</a:t>
            </a:r>
          </a:p>
          <a:p>
            <a:r>
              <a:rPr lang="en-US" dirty="0"/>
              <a:t>What other forms of trade policy does China have besides tariffs?</a:t>
            </a:r>
            <a:endParaRPr lang="en-US" sz="2400" dirty="0"/>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48</a:t>
            </a:fld>
            <a:endParaRPr lang="en-US"/>
          </a:p>
        </p:txBody>
      </p:sp>
    </p:spTree>
    <p:extLst>
      <p:ext uri="{BB962C8B-B14F-4D97-AF65-F5344CB8AC3E}">
        <p14:creationId xmlns:p14="http://schemas.microsoft.com/office/powerpoint/2010/main" val="3437618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dirty="0">
                <a:solidFill>
                  <a:schemeClr val="bg1">
                    <a:lumMod val="75000"/>
                  </a:schemeClr>
                </a:solidFill>
              </a:rPr>
              <a:t>European Union</a:t>
            </a:r>
          </a:p>
          <a:p>
            <a:r>
              <a:rPr lang="en-US" dirty="0">
                <a:solidFill>
                  <a:schemeClr val="bg1">
                    <a:lumMod val="75000"/>
                  </a:schemeClr>
                </a:solidFill>
              </a:rPr>
              <a:t>Japan</a:t>
            </a:r>
          </a:p>
          <a:p>
            <a:r>
              <a:rPr lang="en-US" dirty="0">
                <a:solidFill>
                  <a:schemeClr val="bg1">
                    <a:lumMod val="75000"/>
                  </a:schemeClr>
                </a:solidFill>
              </a:rPr>
              <a:t>China</a:t>
            </a:r>
          </a:p>
          <a:p>
            <a:r>
              <a:rPr lang="en-US" dirty="0"/>
              <a:t>Other</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49</a:t>
            </a:fld>
            <a:endParaRPr lang="en-US"/>
          </a:p>
        </p:txBody>
      </p:sp>
      <p:sp>
        <p:nvSpPr>
          <p:cNvPr id="6" name="Rectangle 5">
            <a:extLst>
              <a:ext uri="{FF2B5EF4-FFF2-40B4-BE49-F238E27FC236}">
                <a16:creationId xmlns:a16="http://schemas.microsoft.com/office/drawing/2014/main" id="{769B8F5C-CAFB-094E-9135-108EC6BBA549}"/>
              </a:ext>
            </a:extLst>
          </p:cNvPr>
          <p:cNvSpPr/>
          <p:nvPr/>
        </p:nvSpPr>
        <p:spPr>
          <a:xfrm>
            <a:off x="0" y="0"/>
            <a:ext cx="9144000" cy="6858000"/>
          </a:xfrm>
          <a:prstGeom prst="rect">
            <a:avLst/>
          </a:prstGeom>
          <a:noFill/>
          <a:ln w="3810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7178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dirty="0"/>
              <a:t>European Union</a:t>
            </a:r>
          </a:p>
          <a:p>
            <a:r>
              <a:rPr lang="en-US" dirty="0"/>
              <a:t>Japan</a:t>
            </a:r>
          </a:p>
          <a:p>
            <a:r>
              <a:rPr lang="en-US" dirty="0"/>
              <a:t>China</a:t>
            </a:r>
          </a:p>
          <a:p>
            <a:r>
              <a:rPr lang="en-US" dirty="0"/>
              <a:t>Other</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5</a:t>
            </a:fld>
            <a:endParaRPr lang="en-US"/>
          </a:p>
        </p:txBody>
      </p:sp>
      <p:sp>
        <p:nvSpPr>
          <p:cNvPr id="6" name="Rectangle 5">
            <a:extLst>
              <a:ext uri="{FF2B5EF4-FFF2-40B4-BE49-F238E27FC236}">
                <a16:creationId xmlns:a16="http://schemas.microsoft.com/office/drawing/2014/main" id="{769B8F5C-CAFB-094E-9135-108EC6BBA549}"/>
              </a:ext>
            </a:extLst>
          </p:cNvPr>
          <p:cNvSpPr/>
          <p:nvPr/>
        </p:nvSpPr>
        <p:spPr>
          <a:xfrm>
            <a:off x="0" y="0"/>
            <a:ext cx="9144000" cy="6858000"/>
          </a:xfrm>
          <a:prstGeom prst="rect">
            <a:avLst/>
          </a:prstGeom>
          <a:noFill/>
          <a:ln w="3810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626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a:xfrm>
            <a:off x="457200" y="1600200"/>
            <a:ext cx="6019800" cy="4525963"/>
          </a:xfrm>
        </p:spPr>
        <p:txBody>
          <a:bodyPr/>
          <a:lstStyle/>
          <a:p>
            <a:r>
              <a:rPr lang="en-US" dirty="0"/>
              <a:t>United Kingdom</a:t>
            </a:r>
          </a:p>
          <a:p>
            <a:pPr lvl="1"/>
            <a:r>
              <a:rPr lang="en-US" dirty="0"/>
              <a:t>Department for International Trade</a:t>
            </a:r>
          </a:p>
          <a:p>
            <a:pPr lvl="2"/>
            <a:r>
              <a:rPr lang="en-US" dirty="0"/>
              <a:t>Minister of State for Trade:  Penny Mordaunt since September 2021</a:t>
            </a:r>
          </a:p>
          <a:p>
            <a:pPr lvl="2"/>
            <a:r>
              <a:rPr lang="en-US" dirty="0"/>
              <a:t>Trade Secretary:  Anne-Marie Trevelyan since September 2021</a:t>
            </a:r>
          </a:p>
          <a:p>
            <a:pPr lvl="3"/>
            <a:r>
              <a:rPr lang="en-US" dirty="0"/>
              <a:t>“Secretary of State for International Trade”</a:t>
            </a:r>
          </a:p>
          <a:p>
            <a:pPr lvl="1"/>
            <a:r>
              <a:rPr lang="en-US" dirty="0"/>
              <a:t>UK Trade Remedies Authority</a:t>
            </a:r>
          </a:p>
          <a:p>
            <a:pPr lvl="2"/>
            <a:r>
              <a:rPr lang="en-US" sz="2000" dirty="0"/>
              <a:t>Handles AD, CVD, and Safeguards</a:t>
            </a:r>
          </a:p>
          <a:p>
            <a:pPr lvl="2"/>
            <a:endParaRPr lang="en-US" dirty="0"/>
          </a:p>
          <a:p>
            <a:pPr lvl="1"/>
            <a:endParaRPr lang="en-US" dirty="0"/>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dirty="0"/>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50</a:t>
            </a:fld>
            <a:endParaRPr lang="en-US" dirty="0"/>
          </a:p>
        </p:txBody>
      </p:sp>
      <p:pic>
        <p:nvPicPr>
          <p:cNvPr id="1028" name="Picture 4" descr="Anne-Marie Trevelyan - Wikipedia">
            <a:extLst>
              <a:ext uri="{FF2B5EF4-FFF2-40B4-BE49-F238E27FC236}">
                <a16:creationId xmlns:a16="http://schemas.microsoft.com/office/drawing/2014/main" id="{869FEF48-3160-424F-9783-1F3B53C50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267200"/>
            <a:ext cx="14287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3CEC498-C504-C749-854A-F849AC348B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057400"/>
            <a:ext cx="1447800" cy="193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14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dirty="0"/>
              <a:t>Australia</a:t>
            </a:r>
          </a:p>
          <a:p>
            <a:pPr lvl="1"/>
            <a:r>
              <a:rPr lang="en-US" dirty="0"/>
              <a:t>Minister for Trade, Tourism and Investment </a:t>
            </a:r>
          </a:p>
          <a:p>
            <a:pPr lvl="2"/>
            <a:r>
              <a:rPr lang="en-US" dirty="0"/>
              <a:t>Senator the Hon Dan </a:t>
            </a:r>
            <a:r>
              <a:rPr lang="en-US" dirty="0" err="1"/>
              <a:t>Tehan</a:t>
            </a:r>
            <a:r>
              <a:rPr lang="en-US" dirty="0"/>
              <a:t> since 2020</a:t>
            </a:r>
          </a:p>
          <a:p>
            <a:pPr lvl="1"/>
            <a:r>
              <a:rPr lang="en-US" dirty="0"/>
              <a:t>Anti-Dumping Commission</a:t>
            </a:r>
          </a:p>
          <a:p>
            <a:pPr lvl="2"/>
            <a:r>
              <a:rPr lang="en-US" dirty="0"/>
              <a:t>Handles ADD &amp; CVD</a:t>
            </a:r>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51</a:t>
            </a:fld>
            <a:endParaRPr lang="en-US"/>
          </a:p>
        </p:txBody>
      </p:sp>
      <p:pic>
        <p:nvPicPr>
          <p:cNvPr id="1026" name="Picture 2">
            <a:extLst>
              <a:ext uri="{FF2B5EF4-FFF2-40B4-BE49-F238E27FC236}">
                <a16:creationId xmlns:a16="http://schemas.microsoft.com/office/drawing/2014/main" id="{E90E858D-F63B-E740-AA00-D9AA5A5E0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200400"/>
            <a:ext cx="2641600" cy="264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055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dirty="0"/>
              <a:t>Switzerland</a:t>
            </a:r>
          </a:p>
          <a:p>
            <a:pPr lvl="1"/>
            <a:r>
              <a:rPr lang="en-US" dirty="0"/>
              <a:t>Federal Department of Economic Affairs, Education and Research</a:t>
            </a:r>
          </a:p>
          <a:p>
            <a:pPr lvl="2"/>
            <a:r>
              <a:rPr lang="en-US" dirty="0"/>
              <a:t>Headed by Guy </a:t>
            </a:r>
            <a:r>
              <a:rPr lang="en-US" dirty="0" err="1"/>
              <a:t>Parmelin</a:t>
            </a:r>
            <a:r>
              <a:rPr lang="en-US" dirty="0"/>
              <a:t> since 2019</a:t>
            </a:r>
          </a:p>
          <a:p>
            <a:pPr lvl="2"/>
            <a:endParaRPr lang="en-US" dirty="0"/>
          </a:p>
          <a:p>
            <a:pPr lvl="2"/>
            <a:endParaRPr lang="en-US" dirty="0"/>
          </a:p>
          <a:p>
            <a:pPr lvl="2"/>
            <a:endParaRPr lang="en-US" dirty="0"/>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52</a:t>
            </a:fld>
            <a:endParaRPr lang="en-US"/>
          </a:p>
        </p:txBody>
      </p:sp>
      <p:pic>
        <p:nvPicPr>
          <p:cNvPr id="7" name="Picture 6">
            <a:extLst>
              <a:ext uri="{FF2B5EF4-FFF2-40B4-BE49-F238E27FC236}">
                <a16:creationId xmlns:a16="http://schemas.microsoft.com/office/drawing/2014/main" id="{70F8ADAD-226A-AE4D-A4E5-40794EE1F9CE}"/>
              </a:ext>
            </a:extLst>
          </p:cNvPr>
          <p:cNvPicPr>
            <a:picLocks noChangeAspect="1"/>
          </p:cNvPicPr>
          <p:nvPr/>
        </p:nvPicPr>
        <p:blipFill>
          <a:blip r:embed="rId2"/>
          <a:stretch>
            <a:fillRect/>
          </a:stretch>
        </p:blipFill>
        <p:spPr>
          <a:xfrm>
            <a:off x="5562600" y="3657600"/>
            <a:ext cx="3048000" cy="2516605"/>
          </a:xfrm>
          <a:prstGeom prst="rect">
            <a:avLst/>
          </a:prstGeom>
        </p:spPr>
      </p:pic>
      <p:sp>
        <p:nvSpPr>
          <p:cNvPr id="8" name="Content Placeholder 2">
            <a:extLst>
              <a:ext uri="{FF2B5EF4-FFF2-40B4-BE49-F238E27FC236}">
                <a16:creationId xmlns:a16="http://schemas.microsoft.com/office/drawing/2014/main" id="{C23B1540-D28C-8847-8BE1-6BBC2951AA30}"/>
              </a:ext>
            </a:extLst>
          </p:cNvPr>
          <p:cNvSpPr txBox="1">
            <a:spLocks/>
          </p:cNvSpPr>
          <p:nvPr/>
        </p:nvSpPr>
        <p:spPr bwMode="auto">
          <a:xfrm>
            <a:off x="457200" y="3505200"/>
            <a:ext cx="5029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lvl="2"/>
            <a:r>
              <a:rPr lang="en-US" dirty="0"/>
              <a:t>(Now also President)</a:t>
            </a:r>
            <a:endParaRPr lang="en-US" kern="0" dirty="0"/>
          </a:p>
          <a:p>
            <a:pPr lvl="1"/>
            <a:r>
              <a:rPr lang="en-US" kern="0" dirty="0"/>
              <a:t>Does </a:t>
            </a:r>
            <a:r>
              <a:rPr lang="en-US" u="sng" kern="0" dirty="0"/>
              <a:t>not</a:t>
            </a:r>
            <a:r>
              <a:rPr lang="en-US" kern="0" dirty="0"/>
              <a:t> use ADD, CVD, safeguards, or quotas</a:t>
            </a:r>
          </a:p>
          <a:p>
            <a:pPr lvl="1"/>
            <a:r>
              <a:rPr lang="en-US" kern="0" dirty="0"/>
              <a:t>Has many FTAs, including with EU</a:t>
            </a:r>
          </a:p>
        </p:txBody>
      </p:sp>
    </p:spTree>
    <p:extLst>
      <p:ext uri="{BB962C8B-B14F-4D97-AF65-F5344CB8AC3E}">
        <p14:creationId xmlns:p14="http://schemas.microsoft.com/office/powerpoint/2010/main" val="8928923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a:xfrm>
            <a:off x="457200" y="1600200"/>
            <a:ext cx="5410200" cy="4525963"/>
          </a:xfrm>
        </p:spPr>
        <p:txBody>
          <a:bodyPr/>
          <a:lstStyle/>
          <a:p>
            <a:r>
              <a:rPr lang="en-US" dirty="0"/>
              <a:t>South Korea</a:t>
            </a:r>
          </a:p>
          <a:p>
            <a:pPr lvl="1"/>
            <a:r>
              <a:rPr lang="en-US" dirty="0"/>
              <a:t>Ministry of Trade, Industry, and Energy</a:t>
            </a:r>
          </a:p>
          <a:p>
            <a:pPr lvl="2"/>
            <a:r>
              <a:rPr lang="en-US" dirty="0"/>
              <a:t>Minister:  Moon Sung </a:t>
            </a:r>
            <a:r>
              <a:rPr lang="en-US" dirty="0" err="1"/>
              <a:t>Wook</a:t>
            </a:r>
            <a:endParaRPr lang="en-US" dirty="0"/>
          </a:p>
          <a:p>
            <a:pPr lvl="3"/>
            <a:r>
              <a:rPr lang="en-US" dirty="0"/>
              <a:t>Since May 2021</a:t>
            </a:r>
          </a:p>
          <a:p>
            <a:pPr lvl="2"/>
            <a:r>
              <a:rPr lang="en-US" dirty="0"/>
              <a:t>Minister for Trade:  Yeo Han-</a:t>
            </a:r>
            <a:r>
              <a:rPr lang="en-US" dirty="0" err="1"/>
              <a:t>koo</a:t>
            </a:r>
            <a:endParaRPr lang="en-US" dirty="0"/>
          </a:p>
          <a:p>
            <a:pPr lvl="3"/>
            <a:r>
              <a:rPr lang="en-US" dirty="0"/>
              <a:t>Since August 2021</a:t>
            </a:r>
          </a:p>
          <a:p>
            <a:pPr lvl="1"/>
            <a:endParaRPr lang="en-US" dirty="0"/>
          </a:p>
          <a:p>
            <a:pPr lvl="2"/>
            <a:endParaRPr lang="en-US" dirty="0"/>
          </a:p>
          <a:p>
            <a:pPr lvl="2"/>
            <a:endParaRPr lang="en-US" dirty="0"/>
          </a:p>
          <a:p>
            <a:pPr lvl="2"/>
            <a:endParaRPr lang="en-US" dirty="0"/>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53</a:t>
            </a:fld>
            <a:endParaRPr lang="en-US"/>
          </a:p>
        </p:txBody>
      </p:sp>
      <p:pic>
        <p:nvPicPr>
          <p:cNvPr id="2050" name="Picture 2" descr="Minister">
            <a:extLst>
              <a:ext uri="{FF2B5EF4-FFF2-40B4-BE49-F238E27FC236}">
                <a16:creationId xmlns:a16="http://schemas.microsoft.com/office/drawing/2014/main" id="{958D761D-A2E0-0A4F-9F03-7D153EC8E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524000"/>
            <a:ext cx="1981200" cy="23635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nister for Trade">
            <a:extLst>
              <a:ext uri="{FF2B5EF4-FFF2-40B4-BE49-F238E27FC236}">
                <a16:creationId xmlns:a16="http://schemas.microsoft.com/office/drawing/2014/main" id="{93535A77-3C79-5F48-9DA9-37E60CC210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962400"/>
            <a:ext cx="1447800" cy="172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3789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sz="2800" dirty="0"/>
              <a:t>Trade Ministers:</a:t>
            </a:r>
          </a:p>
          <a:p>
            <a:pPr lvl="1"/>
            <a:r>
              <a:rPr lang="en-US" sz="2400" dirty="0"/>
              <a:t>Afghanistan:  Ministry of Commerce and Industry, Anwar-Ul-</a:t>
            </a:r>
            <a:r>
              <a:rPr lang="en-US" sz="2400" dirty="0" err="1"/>
              <a:t>Haq</a:t>
            </a:r>
            <a:r>
              <a:rPr lang="en-US" sz="2400" dirty="0"/>
              <a:t> </a:t>
            </a:r>
            <a:r>
              <a:rPr lang="en-US" sz="2400" dirty="0" err="1"/>
              <a:t>Ahady</a:t>
            </a:r>
            <a:r>
              <a:rPr lang="en-US" sz="2400" dirty="0"/>
              <a:t> 2010-21</a:t>
            </a:r>
          </a:p>
          <a:p>
            <a:pPr lvl="1"/>
            <a:r>
              <a:rPr lang="en-US" sz="2400" dirty="0"/>
              <a:t>Argentina:  Ministry of Productive Development, </a:t>
            </a:r>
            <a:r>
              <a:rPr lang="en-US" sz="2400" dirty="0" err="1"/>
              <a:t>Matías</a:t>
            </a:r>
            <a:r>
              <a:rPr lang="en-US" sz="2400" dirty="0"/>
              <a:t> </a:t>
            </a:r>
            <a:r>
              <a:rPr lang="en-US" sz="2400" dirty="0" err="1"/>
              <a:t>Kulfas</a:t>
            </a:r>
            <a:r>
              <a:rPr lang="en-US" sz="2400" dirty="0"/>
              <a:t> since 10 Dec 2019</a:t>
            </a:r>
          </a:p>
          <a:p>
            <a:pPr lvl="1"/>
            <a:r>
              <a:rPr lang="en-US" sz="2400" dirty="0"/>
              <a:t>Indonesia:  Ministry of Trade, Muhammad Lutfi since 2020</a:t>
            </a:r>
          </a:p>
          <a:p>
            <a:pPr lvl="1"/>
            <a:r>
              <a:rPr lang="en-US" sz="2400" dirty="0"/>
              <a:t>Dominican Republic:  </a:t>
            </a:r>
            <a:r>
              <a:rPr lang="en-US" sz="2000" dirty="0"/>
              <a:t>Minister of Foreign Affairs, Roberto Álvarez Gil</a:t>
            </a:r>
            <a:endParaRPr lang="en-US" sz="2400" dirty="0"/>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54</a:t>
            </a:fld>
            <a:endParaRPr lang="en-US"/>
          </a:p>
        </p:txBody>
      </p:sp>
    </p:spTree>
    <p:extLst>
      <p:ext uri="{BB962C8B-B14F-4D97-AF65-F5344CB8AC3E}">
        <p14:creationId xmlns:p14="http://schemas.microsoft.com/office/powerpoint/2010/main" val="37693331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55</a:t>
            </a:fld>
            <a:endParaRPr lang="en-US"/>
          </a:p>
        </p:txBody>
      </p:sp>
    </p:spTree>
    <p:extLst>
      <p:ext uri="{BB962C8B-B14F-4D97-AF65-F5344CB8AC3E}">
        <p14:creationId xmlns:p14="http://schemas.microsoft.com/office/powerpoint/2010/main" val="153553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sz="2800" dirty="0"/>
              <a:t>History</a:t>
            </a:r>
          </a:p>
          <a:p>
            <a:pPr lvl="1"/>
            <a:r>
              <a:rPr lang="en-US" sz="2400" dirty="0"/>
              <a:t>1957 Treaty of Rome created European Economics Community (EEC) as a ”common market”</a:t>
            </a:r>
          </a:p>
          <a:p>
            <a:pPr lvl="2"/>
            <a:r>
              <a:rPr lang="en-US" sz="2000" dirty="0"/>
              <a:t>Eliminated barriers to movement of goods, services, capital, and labor (eventually)</a:t>
            </a:r>
          </a:p>
          <a:p>
            <a:pPr lvl="2"/>
            <a:r>
              <a:rPr lang="en-US" sz="2000" dirty="0"/>
              <a:t>Prohibited policies to inhibit market competition</a:t>
            </a:r>
          </a:p>
          <a:p>
            <a:pPr lvl="2"/>
            <a:r>
              <a:rPr lang="en-US" sz="2000" dirty="0"/>
              <a:t>Adopted Common Agricultural Policy (CAP)</a:t>
            </a:r>
          </a:p>
          <a:p>
            <a:pPr lvl="2"/>
            <a:r>
              <a:rPr lang="en-US" sz="2000" dirty="0"/>
              <a:t>Adopted common external trade policy</a:t>
            </a:r>
          </a:p>
          <a:p>
            <a:pPr lvl="3"/>
            <a:r>
              <a:rPr lang="en-US" sz="1800" dirty="0"/>
              <a:t>(Hence a Customs Union)</a:t>
            </a:r>
          </a:p>
          <a:p>
            <a:pPr lvl="1"/>
            <a:r>
              <a:rPr lang="en-US" sz="2000" dirty="0"/>
              <a:t>Original Six countries:  Belgium, France, Germany, Italy, Luxembourg, Netherlands</a:t>
            </a:r>
          </a:p>
          <a:p>
            <a:pPr lvl="1"/>
            <a:r>
              <a:rPr lang="en-US" sz="2000" dirty="0"/>
              <a:t>Added 6 more: 1973:  Denmark, Ireland, UK; 1981: Greece; 1986:  Portugal, Spain (also E. Germany 1990)</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dirty="0"/>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6</a:t>
            </a:fld>
            <a:endParaRPr lang="en-US"/>
          </a:p>
        </p:txBody>
      </p:sp>
    </p:spTree>
    <p:extLst>
      <p:ext uri="{BB962C8B-B14F-4D97-AF65-F5344CB8AC3E}">
        <p14:creationId xmlns:p14="http://schemas.microsoft.com/office/powerpoint/2010/main" val="1034240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7</a:t>
            </a:fld>
            <a:endParaRPr lang="en-US"/>
          </a:p>
        </p:txBody>
      </p:sp>
      <p:pic>
        <p:nvPicPr>
          <p:cNvPr id="3" name="Picture 2">
            <a:extLst>
              <a:ext uri="{FF2B5EF4-FFF2-40B4-BE49-F238E27FC236}">
                <a16:creationId xmlns:a16="http://schemas.microsoft.com/office/drawing/2014/main" id="{A562AAA8-0E1F-0B4B-9978-867AAA064791}"/>
              </a:ext>
            </a:extLst>
          </p:cNvPr>
          <p:cNvPicPr>
            <a:picLocks noChangeAspect="1"/>
          </p:cNvPicPr>
          <p:nvPr/>
        </p:nvPicPr>
        <p:blipFill>
          <a:blip r:embed="rId3"/>
          <a:stretch>
            <a:fillRect/>
          </a:stretch>
        </p:blipFill>
        <p:spPr>
          <a:xfrm>
            <a:off x="1752600" y="609600"/>
            <a:ext cx="5638800" cy="5638800"/>
          </a:xfrm>
          <a:prstGeom prst="rect">
            <a:avLst/>
          </a:prstGeom>
        </p:spPr>
      </p:pic>
      <p:sp>
        <p:nvSpPr>
          <p:cNvPr id="6" name="TextBox 5">
            <a:extLst>
              <a:ext uri="{FF2B5EF4-FFF2-40B4-BE49-F238E27FC236}">
                <a16:creationId xmlns:a16="http://schemas.microsoft.com/office/drawing/2014/main" id="{CEC61CC5-B008-A14F-8E04-3AAB9A1B98C8}"/>
              </a:ext>
            </a:extLst>
          </p:cNvPr>
          <p:cNvSpPr txBox="1"/>
          <p:nvPr/>
        </p:nvSpPr>
        <p:spPr>
          <a:xfrm>
            <a:off x="152400" y="533400"/>
            <a:ext cx="1219200" cy="830997"/>
          </a:xfrm>
          <a:prstGeom prst="rect">
            <a:avLst/>
          </a:prstGeom>
          <a:noFill/>
        </p:spPr>
        <p:txBody>
          <a:bodyPr wrap="square" rtlCol="0">
            <a:spAutoFit/>
          </a:bodyPr>
          <a:lstStyle/>
          <a:p>
            <a:r>
              <a:rPr lang="en-US" sz="2400" dirty="0"/>
              <a:t>As of 1990</a:t>
            </a:r>
          </a:p>
        </p:txBody>
      </p:sp>
    </p:spTree>
    <p:extLst>
      <p:ext uri="{BB962C8B-B14F-4D97-AF65-F5344CB8AC3E}">
        <p14:creationId xmlns:p14="http://schemas.microsoft.com/office/powerpoint/2010/main" val="1930478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History</a:t>
            </a:r>
          </a:p>
          <a:p>
            <a:pPr lvl="1"/>
            <a:r>
              <a:rPr lang="en-US" sz="2400" dirty="0"/>
              <a:t>“Europe 1992”:  Treaty on European Union, signed Feb 7, 1992, in Maastricht, Netherlands</a:t>
            </a:r>
          </a:p>
          <a:p>
            <a:pPr lvl="2"/>
            <a:r>
              <a:rPr lang="en-US" sz="2000" dirty="0"/>
              <a:t>“Four Freedoms” became reality:  free movement of goods, services, people, and money</a:t>
            </a:r>
          </a:p>
          <a:p>
            <a:pPr lvl="2"/>
            <a:r>
              <a:rPr lang="en-US" sz="2000" dirty="0"/>
              <a:t>Set rules for single currency</a:t>
            </a:r>
          </a:p>
          <a:p>
            <a:pPr lvl="1"/>
            <a:r>
              <a:rPr lang="en-US" sz="2400" dirty="0"/>
              <a:t>1995:  Added Austria, Finland, Sweden</a:t>
            </a:r>
          </a:p>
          <a:p>
            <a:pPr lvl="1"/>
            <a:r>
              <a:rPr lang="en-US" sz="2400" dirty="0"/>
              <a:t>2004:  Added 10 more:  8 from former Soviet Bloc, plus Malta and Cyprus</a:t>
            </a:r>
          </a:p>
          <a:p>
            <a:pPr lvl="1"/>
            <a:r>
              <a:rPr lang="en-US" sz="2400" dirty="0"/>
              <a:t>2007:  Added Bulgaria and Romania</a:t>
            </a:r>
          </a:p>
          <a:p>
            <a:pPr lvl="1"/>
            <a:r>
              <a:rPr lang="en-US" sz="2400" dirty="0"/>
              <a:t>2013:  Added Croatia</a:t>
            </a:r>
          </a:p>
          <a:p>
            <a:pPr lvl="1"/>
            <a:r>
              <a:rPr lang="en-US" sz="2400" dirty="0"/>
              <a:t>2020:  Subtracted United Kingdom</a:t>
            </a:r>
          </a:p>
          <a:p>
            <a:pPr lvl="1"/>
            <a:endParaRPr lang="en-US" sz="24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8</a:t>
            </a:fld>
            <a:endParaRPr lang="en-US"/>
          </a:p>
        </p:txBody>
      </p:sp>
    </p:spTree>
    <p:extLst>
      <p:ext uri="{BB962C8B-B14F-4D97-AF65-F5344CB8AC3E}">
        <p14:creationId xmlns:p14="http://schemas.microsoft.com/office/powerpoint/2010/main" val="601953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9</a:t>
            </a:fld>
            <a:endParaRPr lang="en-US"/>
          </a:p>
        </p:txBody>
      </p:sp>
      <p:pic>
        <p:nvPicPr>
          <p:cNvPr id="2" name="Picture 1">
            <a:extLst>
              <a:ext uri="{FF2B5EF4-FFF2-40B4-BE49-F238E27FC236}">
                <a16:creationId xmlns:a16="http://schemas.microsoft.com/office/drawing/2014/main" id="{0AD38231-31F6-7F40-8781-DBCE46B70E83}"/>
              </a:ext>
            </a:extLst>
          </p:cNvPr>
          <p:cNvPicPr>
            <a:picLocks noChangeAspect="1"/>
          </p:cNvPicPr>
          <p:nvPr/>
        </p:nvPicPr>
        <p:blipFill>
          <a:blip r:embed="rId3"/>
          <a:stretch>
            <a:fillRect/>
          </a:stretch>
        </p:blipFill>
        <p:spPr>
          <a:xfrm>
            <a:off x="2133600" y="379572"/>
            <a:ext cx="4876800" cy="6098856"/>
          </a:xfrm>
          <a:prstGeom prst="rect">
            <a:avLst/>
          </a:prstGeom>
        </p:spPr>
      </p:pic>
      <p:sp>
        <p:nvSpPr>
          <p:cNvPr id="6" name="TextBox 5">
            <a:extLst>
              <a:ext uri="{FF2B5EF4-FFF2-40B4-BE49-F238E27FC236}">
                <a16:creationId xmlns:a16="http://schemas.microsoft.com/office/drawing/2014/main" id="{E036DF3F-E114-0847-8D49-59FDAD5C977E}"/>
              </a:ext>
            </a:extLst>
          </p:cNvPr>
          <p:cNvSpPr txBox="1"/>
          <p:nvPr/>
        </p:nvSpPr>
        <p:spPr>
          <a:xfrm>
            <a:off x="152400" y="533400"/>
            <a:ext cx="1219200" cy="830997"/>
          </a:xfrm>
          <a:prstGeom prst="rect">
            <a:avLst/>
          </a:prstGeom>
          <a:noFill/>
        </p:spPr>
        <p:txBody>
          <a:bodyPr wrap="square" rtlCol="0">
            <a:spAutoFit/>
          </a:bodyPr>
          <a:lstStyle/>
          <a:p>
            <a:r>
              <a:rPr lang="en-US" sz="2400" dirty="0"/>
              <a:t>As of 2020</a:t>
            </a:r>
          </a:p>
        </p:txBody>
      </p:sp>
      <p:sp>
        <p:nvSpPr>
          <p:cNvPr id="3" name="Oval 2">
            <a:extLst>
              <a:ext uri="{FF2B5EF4-FFF2-40B4-BE49-F238E27FC236}">
                <a16:creationId xmlns:a16="http://schemas.microsoft.com/office/drawing/2014/main" id="{1D89908A-EBA8-9145-A41B-90CEEA07796D}"/>
              </a:ext>
            </a:extLst>
          </p:cNvPr>
          <p:cNvSpPr/>
          <p:nvPr/>
        </p:nvSpPr>
        <p:spPr>
          <a:xfrm>
            <a:off x="3733800" y="1219200"/>
            <a:ext cx="1905000" cy="457200"/>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A9265E9-BB56-F043-B65A-36F569290742}"/>
              </a:ext>
            </a:extLst>
          </p:cNvPr>
          <p:cNvSpPr txBox="1"/>
          <p:nvPr/>
        </p:nvSpPr>
        <p:spPr>
          <a:xfrm>
            <a:off x="7315200" y="2667000"/>
            <a:ext cx="1600200" cy="3139321"/>
          </a:xfrm>
          <a:prstGeom prst="rect">
            <a:avLst/>
          </a:prstGeom>
          <a:noFill/>
          <a:ln w="57150">
            <a:solidFill>
              <a:srgbClr val="FF0000"/>
            </a:solidFill>
          </a:ln>
        </p:spPr>
        <p:txBody>
          <a:bodyPr wrap="square" rtlCol="0">
            <a:spAutoFit/>
          </a:bodyPr>
          <a:lstStyle/>
          <a:p>
            <a:pPr algn="ctr"/>
            <a:r>
              <a:rPr lang="en-US" b="1" dirty="0"/>
              <a:t>NOTE:</a:t>
            </a:r>
            <a:r>
              <a:rPr lang="en-US" dirty="0"/>
              <a:t>  </a:t>
            </a:r>
          </a:p>
          <a:p>
            <a:pPr algn="ctr"/>
            <a:r>
              <a:rPr lang="en-US" u="sng" dirty="0"/>
              <a:t>Not</a:t>
            </a:r>
            <a:r>
              <a:rPr lang="en-US" dirty="0"/>
              <a:t> yet members, and maybe never:</a:t>
            </a:r>
          </a:p>
          <a:p>
            <a:pPr algn="ctr"/>
            <a:endParaRPr lang="en-US" dirty="0"/>
          </a:p>
          <a:p>
            <a:pPr algn="ctr"/>
            <a:r>
              <a:rPr lang="en-US" dirty="0"/>
              <a:t>Serbia</a:t>
            </a:r>
          </a:p>
          <a:p>
            <a:pPr algn="ctr"/>
            <a:r>
              <a:rPr lang="en-US" dirty="0"/>
              <a:t>Montenegro</a:t>
            </a:r>
          </a:p>
          <a:p>
            <a:pPr algn="ctr"/>
            <a:r>
              <a:rPr lang="en-US" dirty="0"/>
              <a:t>N. Macedonia</a:t>
            </a:r>
          </a:p>
          <a:p>
            <a:pPr algn="ctr"/>
            <a:r>
              <a:rPr lang="en-US" dirty="0"/>
              <a:t>Albania</a:t>
            </a:r>
          </a:p>
          <a:p>
            <a:pPr algn="ctr"/>
            <a:r>
              <a:rPr lang="en-US" dirty="0"/>
              <a:t>Turkey</a:t>
            </a:r>
          </a:p>
        </p:txBody>
      </p:sp>
      <p:cxnSp>
        <p:nvCxnSpPr>
          <p:cNvPr id="9" name="Straight Connector 8">
            <a:extLst>
              <a:ext uri="{FF2B5EF4-FFF2-40B4-BE49-F238E27FC236}">
                <a16:creationId xmlns:a16="http://schemas.microsoft.com/office/drawing/2014/main" id="{B5AEA39C-66B2-8B48-BA36-1A5196F19FB1}"/>
              </a:ext>
            </a:extLst>
          </p:cNvPr>
          <p:cNvCxnSpPr>
            <a:cxnSpLocks/>
            <a:endCxn id="3" idx="6"/>
          </p:cNvCxnSpPr>
          <p:nvPr/>
        </p:nvCxnSpPr>
        <p:spPr>
          <a:xfrm flipH="1" flipV="1">
            <a:off x="5638800" y="1447800"/>
            <a:ext cx="1676400" cy="121920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1BD3FEB-8E0F-754B-AD08-ED1EC281C557}"/>
              </a:ext>
            </a:extLst>
          </p:cNvPr>
          <p:cNvCxnSpPr>
            <a:cxnSpLocks/>
          </p:cNvCxnSpPr>
          <p:nvPr/>
        </p:nvCxnSpPr>
        <p:spPr>
          <a:xfrm flipH="1">
            <a:off x="5562600" y="5181600"/>
            <a:ext cx="17526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2FA1D7E-8EB0-5E48-9A1D-8D742D6CDF0A}"/>
              </a:ext>
            </a:extLst>
          </p:cNvPr>
          <p:cNvCxnSpPr>
            <a:cxnSpLocks/>
          </p:cNvCxnSpPr>
          <p:nvPr/>
        </p:nvCxnSpPr>
        <p:spPr>
          <a:xfrm flipH="1">
            <a:off x="5181600" y="5334000"/>
            <a:ext cx="21336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6FBEC05-951E-4245-B121-1BDBB236A89D}"/>
              </a:ext>
            </a:extLst>
          </p:cNvPr>
          <p:cNvCxnSpPr>
            <a:cxnSpLocks/>
          </p:cNvCxnSpPr>
          <p:nvPr/>
        </p:nvCxnSpPr>
        <p:spPr>
          <a:xfrm flipH="1">
            <a:off x="6096000" y="5410200"/>
            <a:ext cx="12192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23CADFC-A819-1248-99D2-DB16498E8467}"/>
              </a:ext>
            </a:extLst>
          </p:cNvPr>
          <p:cNvCxnSpPr>
            <a:cxnSpLocks/>
          </p:cNvCxnSpPr>
          <p:nvPr/>
        </p:nvCxnSpPr>
        <p:spPr>
          <a:xfrm flipH="1">
            <a:off x="5334000" y="5562600"/>
            <a:ext cx="19812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645E7B7-7BDA-8140-8AEE-D69C63294FAE}"/>
              </a:ext>
            </a:extLst>
          </p:cNvPr>
          <p:cNvCxnSpPr>
            <a:cxnSpLocks/>
          </p:cNvCxnSpPr>
          <p:nvPr/>
        </p:nvCxnSpPr>
        <p:spPr>
          <a:xfrm flipH="1">
            <a:off x="6629400" y="5715000"/>
            <a:ext cx="6858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76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97235</TotalTime>
  <Words>3092</Words>
  <Application>Microsoft Macintosh PowerPoint</Application>
  <PresentationFormat>On-screen Show (4:3)</PresentationFormat>
  <Paragraphs>478</Paragraphs>
  <Slides>55</Slides>
  <Notes>29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55</vt:i4>
      </vt:variant>
    </vt:vector>
  </HeadingPairs>
  <TitlesOfParts>
    <vt:vector size="58" baseType="lpstr">
      <vt:lpstr>Arial</vt:lpstr>
      <vt:lpstr>Calibri</vt:lpstr>
      <vt:lpstr>Default Design</vt:lpstr>
      <vt:lpstr>Class 10  Policies and Institutions: National, Other  by Alan V. Deardorff University of Michigan 2021</vt:lpstr>
      <vt:lpstr>PowerPoint Presentation</vt:lpstr>
      <vt:lpstr>PowerPoint Presentation</vt:lpstr>
      <vt:lpstr>Announcement</vt:lpstr>
      <vt:lpstr>Outline</vt:lpstr>
      <vt:lpstr>European Union</vt:lpstr>
      <vt:lpstr>PowerPoint Presentation</vt:lpstr>
      <vt:lpstr>European Union</vt:lpstr>
      <vt:lpstr>PowerPoint Presentation</vt:lpstr>
      <vt:lpstr>European Union</vt:lpstr>
      <vt:lpstr>PowerPoint Presentation</vt:lpstr>
      <vt:lpstr>European Union</vt:lpstr>
      <vt:lpstr>European Union</vt:lpstr>
      <vt:lpstr>European Union</vt:lpstr>
      <vt:lpstr>European Union</vt:lpstr>
      <vt:lpstr>European Union</vt:lpstr>
      <vt:lpstr>European Union</vt:lpstr>
      <vt:lpstr>European Union</vt:lpstr>
      <vt:lpstr>PowerPoint Presentation</vt:lpstr>
      <vt:lpstr>PowerPoint Presentation</vt:lpstr>
      <vt:lpstr>PowerPoint Presentation</vt:lpstr>
      <vt:lpstr>PowerPoint Presentation</vt:lpstr>
      <vt:lpstr>PowerPoint Presentation</vt:lpstr>
      <vt:lpstr>Comparison of EU with US</vt:lpstr>
      <vt:lpstr>Comparison of EU with US</vt:lpstr>
      <vt:lpstr>European Union</vt:lpstr>
      <vt:lpstr>Pause for Discussion</vt:lpstr>
      <vt:lpstr>Questions</vt:lpstr>
      <vt:lpstr>Questions on EC DG-Trade “Policy Making”</vt:lpstr>
      <vt:lpstr>Questions on  Pronczuk &amp; Ewing </vt:lpstr>
      <vt:lpstr>Questions on Economist,  “The Trade War Within”</vt:lpstr>
      <vt:lpstr>Outline</vt:lpstr>
      <vt:lpstr>Japan</vt:lpstr>
      <vt:lpstr>Japan</vt:lpstr>
      <vt:lpstr>PowerPoint Presentation</vt:lpstr>
      <vt:lpstr>PowerPoint Presentation</vt:lpstr>
      <vt:lpstr>Japan</vt:lpstr>
      <vt:lpstr>Pause for Discussion</vt:lpstr>
      <vt:lpstr>Questions</vt:lpstr>
      <vt:lpstr>Questions on Japan’s “Trade Policy Review 2020”</vt:lpstr>
      <vt:lpstr>Outline</vt:lpstr>
      <vt:lpstr>China</vt:lpstr>
      <vt:lpstr>PowerPoint Presentation</vt:lpstr>
      <vt:lpstr>PowerPoint Presentation</vt:lpstr>
      <vt:lpstr>China</vt:lpstr>
      <vt:lpstr>Pause for Discussion</vt:lpstr>
      <vt:lpstr>Questions on China’s “Trade Policy Review 2018”</vt:lpstr>
      <vt:lpstr>Questions on “Trade Policy Review 2018” continued</vt:lpstr>
      <vt:lpstr>Outline</vt:lpstr>
      <vt:lpstr>Other</vt:lpstr>
      <vt:lpstr>Other</vt:lpstr>
      <vt:lpstr>Other</vt:lpstr>
      <vt:lpstr>Other</vt:lpstr>
      <vt:lpstr>Other</vt:lpstr>
      <vt:lpstr>PowerPoint Presentation</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International Economics Introduction and Overview</dc:title>
  <dc:creator>Ford School</dc:creator>
  <cp:lastModifiedBy>Deardorff, Alan</cp:lastModifiedBy>
  <cp:revision>200</cp:revision>
  <cp:lastPrinted>2021-09-24T23:40:57Z</cp:lastPrinted>
  <dcterms:created xsi:type="dcterms:W3CDTF">2011-01-03T19:29:08Z</dcterms:created>
  <dcterms:modified xsi:type="dcterms:W3CDTF">2021-10-05T15:54:16Z</dcterms:modified>
</cp:coreProperties>
</file>